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2"/>
  </p:notesMasterIdLst>
  <p:sldIdLst>
    <p:sldId id="258" r:id="rId3"/>
    <p:sldId id="286" r:id="rId4"/>
    <p:sldId id="291" r:id="rId5"/>
    <p:sldId id="271" r:id="rId6"/>
    <p:sldId id="275" r:id="rId7"/>
    <p:sldId id="263" r:id="rId8"/>
    <p:sldId id="290" r:id="rId9"/>
    <p:sldId id="288" r:id="rId10"/>
    <p:sldId id="289" r:id="rId11"/>
  </p:sldIdLst>
  <p:sldSz cx="12192000" cy="6858000"/>
  <p:notesSz cx="6889750" cy="10018713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ke Agerschou" userId="aba2a5c3001a1475" providerId="LiveId" clId="{34A07C27-FCEB-4E75-982F-4B6B5A7919FC}"/>
    <pc:docChg chg="modSld">
      <pc:chgData name="Toke Agerschou" userId="aba2a5c3001a1475" providerId="LiveId" clId="{34A07C27-FCEB-4E75-982F-4B6B5A7919FC}" dt="2020-01-23T16:50:09.446" v="4" actId="20577"/>
      <pc:docMkLst>
        <pc:docMk/>
      </pc:docMkLst>
      <pc:sldChg chg="modSp">
        <pc:chgData name="Toke Agerschou" userId="aba2a5c3001a1475" providerId="LiveId" clId="{34A07C27-FCEB-4E75-982F-4B6B5A7919FC}" dt="2020-01-23T16:50:09.446" v="4" actId="20577"/>
        <pc:sldMkLst>
          <pc:docMk/>
          <pc:sldMk cId="4007812635" sldId="258"/>
        </pc:sldMkLst>
        <pc:spChg chg="mod">
          <ac:chgData name="Toke Agerschou" userId="aba2a5c3001a1475" providerId="LiveId" clId="{34A07C27-FCEB-4E75-982F-4B6B5A7919FC}" dt="2020-01-23T16:50:09.446" v="4" actId="20577"/>
          <ac:spMkLst>
            <pc:docMk/>
            <pc:sldMk cId="4007812635" sldId="258"/>
            <ac:spMk id="8" creationId="{9BDF6F66-CB4B-4080-A832-0F0991310B6E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49D12A-DB27-234D-97ED-A77EAE91DB89}" type="doc">
      <dgm:prSet loTypeId="urn:microsoft.com/office/officeart/2005/8/layout/pyramid4" loCatId="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da-DK"/>
        </a:p>
      </dgm:t>
    </dgm:pt>
    <dgm:pt modelId="{44EB50CC-A40E-624E-8364-FAF68487EF51}">
      <dgm:prSet phldrT="[Tekst]" custT="1"/>
      <dgm:spPr>
        <a:xfrm>
          <a:off x="1354666" y="2709333"/>
          <a:ext cx="2709333" cy="2709333"/>
        </a:xfrm>
        <a:prstGeom prst="triangle">
          <a:avLst/>
        </a:prstGeom>
        <a:solidFill>
          <a:srgbClr val="FFC000">
            <a:hueOff val="3266964"/>
            <a:satOff val="-13592"/>
            <a:lumOff val="3203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da-DK" sz="1800" b="1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Unges engagement</a:t>
          </a:r>
          <a:endParaRPr lang="da-DK" sz="1800" b="1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gm:t>
    </dgm:pt>
    <dgm:pt modelId="{9C80D75F-B84D-C640-A3C7-0446D4492D60}" type="parTrans" cxnId="{8D0034D1-BBC4-8C41-83B7-AB26F5E84A0E}">
      <dgm:prSet/>
      <dgm:spPr/>
      <dgm:t>
        <a:bodyPr/>
        <a:lstStyle/>
        <a:p>
          <a:endParaRPr lang="da-DK"/>
        </a:p>
      </dgm:t>
    </dgm:pt>
    <dgm:pt modelId="{1D82B2D6-29F3-0948-8776-7F67B04A8DEE}" type="sibTrans" cxnId="{8D0034D1-BBC4-8C41-83B7-AB26F5E84A0E}">
      <dgm:prSet/>
      <dgm:spPr/>
      <dgm:t>
        <a:bodyPr/>
        <a:lstStyle/>
        <a:p>
          <a:endParaRPr lang="da-DK"/>
        </a:p>
      </dgm:t>
    </dgm:pt>
    <dgm:pt modelId="{730F05C3-7F43-E748-B26B-5D1F6A60823C}">
      <dgm:prSet phldrT="[Tekst]" custT="1"/>
      <dgm:spPr>
        <a:xfrm rot="10800000">
          <a:off x="2709333" y="2709333"/>
          <a:ext cx="2709333" cy="2709333"/>
        </a:xfrm>
        <a:prstGeom prst="triangle">
          <a:avLst/>
        </a:prstGeom>
        <a:solidFill>
          <a:srgbClr val="FFC000">
            <a:hueOff val="6533927"/>
            <a:satOff val="-27185"/>
            <a:lumOff val="6405"/>
            <a:alphaOff val="0"/>
          </a:srgbClr>
        </a:solidFill>
        <a:ln w="57150" cap="flat" cmpd="sng" algn="ctr">
          <a:noFill/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da-DK" sz="2000" b="1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Fællesskab</a:t>
          </a:r>
          <a:endParaRPr lang="da-DK" sz="2000" b="1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gm:t>
    </dgm:pt>
    <dgm:pt modelId="{8FCD076A-A1E4-D144-8E1A-5AD6DACA9B37}" type="parTrans" cxnId="{168DD1AA-F45A-0248-B1BF-C94C9B4D2D0B}">
      <dgm:prSet/>
      <dgm:spPr/>
      <dgm:t>
        <a:bodyPr/>
        <a:lstStyle/>
        <a:p>
          <a:endParaRPr lang="da-DK"/>
        </a:p>
      </dgm:t>
    </dgm:pt>
    <dgm:pt modelId="{8387E8A3-A324-6542-A739-3FB59EC382AB}" type="sibTrans" cxnId="{168DD1AA-F45A-0248-B1BF-C94C9B4D2D0B}">
      <dgm:prSet/>
      <dgm:spPr/>
      <dgm:t>
        <a:bodyPr/>
        <a:lstStyle/>
        <a:p>
          <a:endParaRPr lang="da-DK"/>
        </a:p>
      </dgm:t>
    </dgm:pt>
    <dgm:pt modelId="{63D1E50D-4BE6-624A-B419-02C25709BE54}">
      <dgm:prSet phldrT="[Tekst]"/>
      <dgm:spPr>
        <a:xfrm>
          <a:off x="4104341" y="2709333"/>
          <a:ext cx="2709333" cy="2709333"/>
        </a:xfrm>
        <a:prstGeom prst="triangle">
          <a:avLst/>
        </a:prstGeom>
        <a:solidFill>
          <a:srgbClr val="FFC000">
            <a:hueOff val="9800891"/>
            <a:satOff val="-40777"/>
            <a:lumOff val="9608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da-DK" b="1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Interaktion med omverdenen</a:t>
          </a:r>
          <a:endParaRPr lang="da-DK" b="1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gm:t>
    </dgm:pt>
    <dgm:pt modelId="{AE702F7B-C267-EB42-9503-1B12328BDD07}" type="parTrans" cxnId="{3B3621E9-3442-924F-8FA8-FCB7C9413DB5}">
      <dgm:prSet/>
      <dgm:spPr/>
      <dgm:t>
        <a:bodyPr/>
        <a:lstStyle/>
        <a:p>
          <a:endParaRPr lang="da-DK"/>
        </a:p>
      </dgm:t>
    </dgm:pt>
    <dgm:pt modelId="{DAD40932-F108-0844-BF8B-5545C41C740B}" type="sibTrans" cxnId="{3B3621E9-3442-924F-8FA8-FCB7C9413DB5}">
      <dgm:prSet/>
      <dgm:spPr/>
      <dgm:t>
        <a:bodyPr/>
        <a:lstStyle/>
        <a:p>
          <a:endParaRPr lang="da-DK"/>
        </a:p>
      </dgm:t>
    </dgm:pt>
    <dgm:pt modelId="{0E0B7130-62D8-574F-96C5-2A3BBE13D648}">
      <dgm:prSet phldrT="[Tekst]" custT="1"/>
      <dgm:spPr>
        <a:xfrm>
          <a:off x="2709333" y="0"/>
          <a:ext cx="2709333" cy="2709333"/>
        </a:xfrm>
        <a:prstGeom prst="triangle">
          <a:avLst/>
        </a:prstGeom>
        <a:solidFill>
          <a:srgbClr val="FFC000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da-DK" sz="2000" b="1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Faglighed</a:t>
          </a:r>
          <a:endParaRPr lang="da-DK" sz="1800" b="1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gm:t>
    </dgm:pt>
    <dgm:pt modelId="{43E9E55D-B5D9-8B47-BA63-7D1109E968A9}" type="sibTrans" cxnId="{DECEE3D7-B52B-C641-A433-1BD42360F5FE}">
      <dgm:prSet/>
      <dgm:spPr/>
      <dgm:t>
        <a:bodyPr/>
        <a:lstStyle/>
        <a:p>
          <a:endParaRPr lang="da-DK"/>
        </a:p>
      </dgm:t>
    </dgm:pt>
    <dgm:pt modelId="{5433213E-C113-C54F-AE1C-E09DC1CAA595}" type="parTrans" cxnId="{DECEE3D7-B52B-C641-A433-1BD42360F5FE}">
      <dgm:prSet/>
      <dgm:spPr/>
      <dgm:t>
        <a:bodyPr/>
        <a:lstStyle/>
        <a:p>
          <a:endParaRPr lang="da-DK"/>
        </a:p>
      </dgm:t>
    </dgm:pt>
    <dgm:pt modelId="{D7DB43DD-DB02-7E40-A052-C8A99FFE26DE}" type="pres">
      <dgm:prSet presAssocID="{5449D12A-DB27-234D-97ED-A77EAE91DB89}" presName="compositeShape" presStyleCnt="0">
        <dgm:presLayoutVars>
          <dgm:chMax val="9"/>
          <dgm:dir/>
          <dgm:resizeHandles val="exact"/>
        </dgm:presLayoutVars>
      </dgm:prSet>
      <dgm:spPr/>
    </dgm:pt>
    <dgm:pt modelId="{E91FA4F9-FB39-664F-B767-CC045533E849}" type="pres">
      <dgm:prSet presAssocID="{5449D12A-DB27-234D-97ED-A77EAE91DB89}" presName="triangle1" presStyleLbl="node1" presStyleIdx="0" presStyleCnt="4">
        <dgm:presLayoutVars>
          <dgm:bulletEnabled val="1"/>
        </dgm:presLayoutVars>
      </dgm:prSet>
      <dgm:spPr/>
    </dgm:pt>
    <dgm:pt modelId="{F3A8B028-D0D3-4044-B552-C9C2620AB7D3}" type="pres">
      <dgm:prSet presAssocID="{5449D12A-DB27-234D-97ED-A77EAE91DB89}" presName="triangle2" presStyleLbl="node1" presStyleIdx="1" presStyleCnt="4">
        <dgm:presLayoutVars>
          <dgm:bulletEnabled val="1"/>
        </dgm:presLayoutVars>
      </dgm:prSet>
      <dgm:spPr/>
    </dgm:pt>
    <dgm:pt modelId="{0CC477A2-BF38-DE45-B2EC-CF62AA728BF0}" type="pres">
      <dgm:prSet presAssocID="{5449D12A-DB27-234D-97ED-A77EAE91DB89}" presName="triangle3" presStyleLbl="node1" presStyleIdx="2" presStyleCnt="4">
        <dgm:presLayoutVars>
          <dgm:bulletEnabled val="1"/>
        </dgm:presLayoutVars>
      </dgm:prSet>
      <dgm:spPr/>
    </dgm:pt>
    <dgm:pt modelId="{87C6F0B4-3809-9A46-B677-B3769A814BB3}" type="pres">
      <dgm:prSet presAssocID="{5449D12A-DB27-234D-97ED-A77EAE91DB89}" presName="triangle4" presStyleLbl="node1" presStyleIdx="3" presStyleCnt="4" custLinFactNeighborX="1489" custLinFactNeighborY="993">
        <dgm:presLayoutVars>
          <dgm:bulletEnabled val="1"/>
        </dgm:presLayoutVars>
      </dgm:prSet>
      <dgm:spPr/>
    </dgm:pt>
  </dgm:ptLst>
  <dgm:cxnLst>
    <dgm:cxn modelId="{82B69018-9FEC-2845-AB6A-2D51C2C7203F}" type="presOf" srcId="{44EB50CC-A40E-624E-8364-FAF68487EF51}" destId="{F3A8B028-D0D3-4044-B552-C9C2620AB7D3}" srcOrd="0" destOrd="0" presId="urn:microsoft.com/office/officeart/2005/8/layout/pyramid4"/>
    <dgm:cxn modelId="{5502202C-ACA9-A648-A7A7-6CEB7DE5FB9B}" type="presOf" srcId="{63D1E50D-4BE6-624A-B419-02C25709BE54}" destId="{87C6F0B4-3809-9A46-B677-B3769A814BB3}" srcOrd="0" destOrd="0" presId="urn:microsoft.com/office/officeart/2005/8/layout/pyramid4"/>
    <dgm:cxn modelId="{98F77B46-FD53-2C42-931A-3C605C210091}" type="presOf" srcId="{730F05C3-7F43-E748-B26B-5D1F6A60823C}" destId="{0CC477A2-BF38-DE45-B2EC-CF62AA728BF0}" srcOrd="0" destOrd="0" presId="urn:microsoft.com/office/officeart/2005/8/layout/pyramid4"/>
    <dgm:cxn modelId="{168DD1AA-F45A-0248-B1BF-C94C9B4D2D0B}" srcId="{5449D12A-DB27-234D-97ED-A77EAE91DB89}" destId="{730F05C3-7F43-E748-B26B-5D1F6A60823C}" srcOrd="2" destOrd="0" parTransId="{8FCD076A-A1E4-D144-8E1A-5AD6DACA9B37}" sibTransId="{8387E8A3-A324-6542-A739-3FB59EC382AB}"/>
    <dgm:cxn modelId="{A77571C9-D1FA-714B-8E13-591D51A82E8F}" type="presOf" srcId="{5449D12A-DB27-234D-97ED-A77EAE91DB89}" destId="{D7DB43DD-DB02-7E40-A052-C8A99FFE26DE}" srcOrd="0" destOrd="0" presId="urn:microsoft.com/office/officeart/2005/8/layout/pyramid4"/>
    <dgm:cxn modelId="{8D0034D1-BBC4-8C41-83B7-AB26F5E84A0E}" srcId="{5449D12A-DB27-234D-97ED-A77EAE91DB89}" destId="{44EB50CC-A40E-624E-8364-FAF68487EF51}" srcOrd="1" destOrd="0" parTransId="{9C80D75F-B84D-C640-A3C7-0446D4492D60}" sibTransId="{1D82B2D6-29F3-0948-8776-7F67B04A8DEE}"/>
    <dgm:cxn modelId="{DECEE3D7-B52B-C641-A433-1BD42360F5FE}" srcId="{5449D12A-DB27-234D-97ED-A77EAE91DB89}" destId="{0E0B7130-62D8-574F-96C5-2A3BBE13D648}" srcOrd="0" destOrd="0" parTransId="{5433213E-C113-C54F-AE1C-E09DC1CAA595}" sibTransId="{43E9E55D-B5D9-8B47-BA63-7D1109E968A9}"/>
    <dgm:cxn modelId="{3B3621E9-3442-924F-8FA8-FCB7C9413DB5}" srcId="{5449D12A-DB27-234D-97ED-A77EAE91DB89}" destId="{63D1E50D-4BE6-624A-B419-02C25709BE54}" srcOrd="3" destOrd="0" parTransId="{AE702F7B-C267-EB42-9503-1B12328BDD07}" sibTransId="{DAD40932-F108-0844-BF8B-5545C41C740B}"/>
    <dgm:cxn modelId="{446266FC-56B0-664F-907B-630BB7242351}" type="presOf" srcId="{0E0B7130-62D8-574F-96C5-2A3BBE13D648}" destId="{E91FA4F9-FB39-664F-B767-CC045533E849}" srcOrd="0" destOrd="0" presId="urn:microsoft.com/office/officeart/2005/8/layout/pyramid4"/>
    <dgm:cxn modelId="{05B51795-BE7A-F248-9B27-4FC162FE43DB}" type="presParOf" srcId="{D7DB43DD-DB02-7E40-A052-C8A99FFE26DE}" destId="{E91FA4F9-FB39-664F-B767-CC045533E849}" srcOrd="0" destOrd="0" presId="urn:microsoft.com/office/officeart/2005/8/layout/pyramid4"/>
    <dgm:cxn modelId="{F690738E-BA9D-DB4F-866D-6E6E61D4DE49}" type="presParOf" srcId="{D7DB43DD-DB02-7E40-A052-C8A99FFE26DE}" destId="{F3A8B028-D0D3-4044-B552-C9C2620AB7D3}" srcOrd="1" destOrd="0" presId="urn:microsoft.com/office/officeart/2005/8/layout/pyramid4"/>
    <dgm:cxn modelId="{37E20859-89C7-304E-B7B2-8B874F82D4EE}" type="presParOf" srcId="{D7DB43DD-DB02-7E40-A052-C8A99FFE26DE}" destId="{0CC477A2-BF38-DE45-B2EC-CF62AA728BF0}" srcOrd="2" destOrd="0" presId="urn:microsoft.com/office/officeart/2005/8/layout/pyramid4"/>
    <dgm:cxn modelId="{FDE8029D-AA25-1D44-B2A1-8CF5755D0FE4}" type="presParOf" srcId="{D7DB43DD-DB02-7E40-A052-C8A99FFE26DE}" destId="{87C6F0B4-3809-9A46-B677-B3769A814BB3}" srcOrd="3" destOrd="0" presId="urn:microsoft.com/office/officeart/2005/8/layout/pyramid4"/>
  </dgm:cxnLst>
  <dgm:bg>
    <a:effectLst>
      <a:outerShdw blurRad="50800" dist="38100" dir="2700000" algn="tl" rotWithShape="0">
        <a:prstClr val="black">
          <a:alpha val="40000"/>
        </a:prstClr>
      </a:outerShdw>
    </a:effectLst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1FA4F9-FB39-664F-B767-CC045533E849}">
      <dsp:nvSpPr>
        <dsp:cNvPr id="0" name=""/>
        <dsp:cNvSpPr/>
      </dsp:nvSpPr>
      <dsp:spPr>
        <a:xfrm>
          <a:off x="2709333" y="0"/>
          <a:ext cx="2709333" cy="2709333"/>
        </a:xfrm>
        <a:prstGeom prst="triangle">
          <a:avLst/>
        </a:prstGeom>
        <a:solidFill>
          <a:srgbClr val="FFC000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000" b="1" kern="1200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Faglighed</a:t>
          </a:r>
          <a:endParaRPr lang="da-DK" sz="1800" b="1" kern="120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sp:txBody>
      <dsp:txXfrm>
        <a:off x="3386666" y="1354667"/>
        <a:ext cx="1354667" cy="1354666"/>
      </dsp:txXfrm>
    </dsp:sp>
    <dsp:sp modelId="{F3A8B028-D0D3-4044-B552-C9C2620AB7D3}">
      <dsp:nvSpPr>
        <dsp:cNvPr id="0" name=""/>
        <dsp:cNvSpPr/>
      </dsp:nvSpPr>
      <dsp:spPr>
        <a:xfrm>
          <a:off x="1354666" y="2709333"/>
          <a:ext cx="2709333" cy="2709333"/>
        </a:xfrm>
        <a:prstGeom prst="triangle">
          <a:avLst/>
        </a:prstGeom>
        <a:solidFill>
          <a:srgbClr val="FFC000">
            <a:hueOff val="3266964"/>
            <a:satOff val="-13592"/>
            <a:lumOff val="3203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800" b="1" kern="120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Unges engagement</a:t>
          </a:r>
          <a:endParaRPr lang="da-DK" sz="1800" b="1" kern="120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sp:txBody>
      <dsp:txXfrm>
        <a:off x="2031999" y="4064000"/>
        <a:ext cx="1354667" cy="1354666"/>
      </dsp:txXfrm>
    </dsp:sp>
    <dsp:sp modelId="{0CC477A2-BF38-DE45-B2EC-CF62AA728BF0}">
      <dsp:nvSpPr>
        <dsp:cNvPr id="0" name=""/>
        <dsp:cNvSpPr/>
      </dsp:nvSpPr>
      <dsp:spPr>
        <a:xfrm rot="10800000">
          <a:off x="2709333" y="2709333"/>
          <a:ext cx="2709333" cy="2709333"/>
        </a:xfrm>
        <a:prstGeom prst="triangle">
          <a:avLst/>
        </a:prstGeom>
        <a:solidFill>
          <a:srgbClr val="FFC000">
            <a:hueOff val="6533927"/>
            <a:satOff val="-27185"/>
            <a:lumOff val="6405"/>
            <a:alphaOff val="0"/>
          </a:srgbClr>
        </a:solidFill>
        <a:ln w="571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000" b="1" kern="120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Fællesskab</a:t>
          </a:r>
          <a:endParaRPr lang="da-DK" sz="2000" b="1" kern="120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sp:txBody>
      <dsp:txXfrm rot="10800000">
        <a:off x="3386666" y="2709333"/>
        <a:ext cx="1354667" cy="1354666"/>
      </dsp:txXfrm>
    </dsp:sp>
    <dsp:sp modelId="{87C6F0B4-3809-9A46-B677-B3769A814BB3}">
      <dsp:nvSpPr>
        <dsp:cNvPr id="0" name=""/>
        <dsp:cNvSpPr/>
      </dsp:nvSpPr>
      <dsp:spPr>
        <a:xfrm>
          <a:off x="4104341" y="2709333"/>
          <a:ext cx="2709333" cy="2709333"/>
        </a:xfrm>
        <a:prstGeom prst="triangle">
          <a:avLst/>
        </a:prstGeom>
        <a:solidFill>
          <a:srgbClr val="FFC000">
            <a:hueOff val="9800891"/>
            <a:satOff val="-40777"/>
            <a:lumOff val="9608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800" b="1" kern="120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Interaktion med omverdenen</a:t>
          </a:r>
          <a:endParaRPr lang="da-DK" sz="1800" b="1" kern="120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sp:txBody>
      <dsp:txXfrm>
        <a:off x="4781674" y="4064000"/>
        <a:ext cx="1354667" cy="13546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2676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502676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C426CC38-4B59-40FD-8615-9D3721A2D9F1}" type="datetimeFigureOut">
              <a:rPr lang="da-DK" smtClean="0"/>
              <a:t>23-01-2020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10275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8975" y="4821506"/>
            <a:ext cx="5511800" cy="3944868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516039"/>
            <a:ext cx="2985558" cy="50267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902597" y="9516039"/>
            <a:ext cx="2985558" cy="50267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10D645C9-2670-4F4B-9F6A-C2DFE76DA84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18484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510367">
              <a:defRPr/>
            </a:pPr>
            <a:fld id="{B10E7071-0549-47D0-BC10-CAB631B6B403}" type="slidenum">
              <a:rPr lang="da-DK" sz="1400">
                <a:solidFill>
                  <a:prstClr val="black"/>
                </a:solidFill>
                <a:latin typeface="Calibri" panose="020F0502020204030204"/>
              </a:rPr>
              <a:pPr defTabSz="510367">
                <a:defRPr/>
              </a:pPr>
              <a:t>3</a:t>
            </a:fld>
            <a:endParaRPr lang="da-DK" sz="140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0322223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0E7071-0549-47D0-BC10-CAB631B6B403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704833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483078"/>
            <a:fld id="{B10E7071-0549-47D0-BC10-CAB631B6B403}" type="slidenum">
              <a:rPr lang="da-DK">
                <a:solidFill>
                  <a:prstClr val="black"/>
                </a:solidFill>
                <a:latin typeface="Calibri" panose="020F0502020204030204"/>
              </a:rPr>
              <a:pPr defTabSz="483078"/>
              <a:t>5</a:t>
            </a:fld>
            <a:endParaRPr lang="da-DK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0937280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483078"/>
            <a:fld id="{B10E7071-0549-47D0-BC10-CAB631B6B403}" type="slidenum">
              <a:rPr lang="da-DK">
                <a:solidFill>
                  <a:prstClr val="black"/>
                </a:solidFill>
                <a:latin typeface="Calibri" panose="020F0502020204030204"/>
              </a:rPr>
              <a:pPr defTabSz="483078"/>
              <a:t>6</a:t>
            </a:fld>
            <a:endParaRPr lang="da-DK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9678237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483078"/>
            <a:fld id="{B10E7071-0549-47D0-BC10-CAB631B6B403}" type="slidenum">
              <a:rPr lang="da-DK">
                <a:solidFill>
                  <a:prstClr val="black"/>
                </a:solidFill>
                <a:latin typeface="Calibri" panose="020F0502020204030204"/>
              </a:rPr>
              <a:pPr defTabSz="483078"/>
              <a:t>7</a:t>
            </a:fld>
            <a:endParaRPr lang="da-DK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019940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3FB523-35F9-469A-AE2C-98BC6BDAFA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3F9DE559-F90E-49D3-BA07-499B3A3EE5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78F8D4B9-A4C0-4B02-A5E5-E034235B2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2DCDC-1CDA-47D8-B8CC-DB2D09A26D41}" type="datetimeFigureOut">
              <a:rPr lang="da-DK" smtClean="0"/>
              <a:t>23-01-2020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F4A83D2E-F853-4E9B-BBE9-8619FA281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6E65D63-753B-4A21-B6AF-4F2FA05CB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0F15B-0C9B-4407-9A89-0589153E081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05346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E6004E-F342-4321-8CE0-C8BA5360B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43484A08-935E-4918-800A-B89CCFF352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FF45F2C-A568-40E7-A6D0-958394EB5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2DCDC-1CDA-47D8-B8CC-DB2D09A26D41}" type="datetimeFigureOut">
              <a:rPr lang="da-DK" smtClean="0"/>
              <a:t>23-01-2020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258BCF0-DD47-4A09-B16D-87A2F73DC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71298A2-A40E-4B19-9832-559F2D014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0F15B-0C9B-4407-9A89-0589153E081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5494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512DE5AC-DC2F-4695-A527-2A3EF5F3FC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C192A699-2D77-4F99-9C9A-8A5802B35D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2332EFEE-D3D1-4D38-B041-5BDAC1167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2DCDC-1CDA-47D8-B8CC-DB2D09A26D41}" type="datetimeFigureOut">
              <a:rPr lang="da-DK" smtClean="0"/>
              <a:t>23-01-2020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C253B72F-C319-4402-827A-CE4C0F307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25ACFC7-8230-47BD-99EE-619F9F84F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0F15B-0C9B-4407-9A89-0589153E081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152342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0462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998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6487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3891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2729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814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0555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587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222FF6-418D-4632-94B4-AD77D8FB7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84C39F1-9C33-4392-BD12-0E6FAD298D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8DAA24F8-94E9-42F7-93B5-2A2361795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2DCDC-1CDA-47D8-B8CC-DB2D09A26D41}" type="datetimeFigureOut">
              <a:rPr lang="da-DK" smtClean="0"/>
              <a:t>23-01-2020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496BAE0-9551-40F1-B580-64F5BB711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D92D2310-C21F-4361-8B92-1F92A64E3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0F15B-0C9B-4407-9A89-0589153E081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495107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3150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8761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709243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a-DK"/>
              <a:t>Rediger teksttypografien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1895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rt med citat og nav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a-DK"/>
              <a:t>Rediger teksttypografien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0272090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dt eller fals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a-DK"/>
              <a:t>Rediger teksttypografien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80120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61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310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20EC99-2F83-4663-861A-F5B2A9F65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ED098E69-5ECD-4072-97E8-DD90BFD33E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2438E310-F5DC-4CEB-9127-02D649DF0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2DCDC-1CDA-47D8-B8CC-DB2D09A26D41}" type="datetimeFigureOut">
              <a:rPr lang="da-DK" smtClean="0"/>
              <a:t>23-01-2020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3F5DCE4-AB1E-40B2-BB5C-8F343C977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AC5AB593-A765-4DA5-81C4-1A39D26A3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0F15B-0C9B-4407-9A89-0589153E081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74960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767A0E-DC05-4D26-A2FC-3C2E39F82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F36E895-4B06-4325-88AB-FD546E0C10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27361678-F015-4C2F-A783-66BA76717B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5A41AD22-D895-4A9D-B72D-18711C182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2DCDC-1CDA-47D8-B8CC-DB2D09A26D41}" type="datetimeFigureOut">
              <a:rPr lang="da-DK" smtClean="0"/>
              <a:t>23-01-2020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D5D5CF8C-9838-4B2F-8158-5FB5C3A38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8AC6A7BC-5BE5-4C45-AE66-CD9640CB4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0F15B-0C9B-4407-9A89-0589153E081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8413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754C87-6C84-41AD-9695-44D5F4C96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B6F44A5F-0D9A-49DF-86AC-3CA1565B2F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BAAC3852-5916-42D8-B43B-BC848242BA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E05BE538-6CD0-4B73-ADB9-4C42D0037F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FAC6AC7F-67F9-4BA8-8D2C-82C9C0D819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D372203A-6737-4ED4-B648-035FAFA84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2DCDC-1CDA-47D8-B8CC-DB2D09A26D41}" type="datetimeFigureOut">
              <a:rPr lang="da-DK" smtClean="0"/>
              <a:t>23-01-2020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34376A28-F627-4B73-91B9-FE2E321D8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C15019C6-A6B4-494A-8059-F9BDD3261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0F15B-0C9B-4407-9A89-0589153E081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90885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66C987-EC11-4395-9B63-CBA4B581D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E61463FD-3C30-4610-AAAD-7F1765CB8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2DCDC-1CDA-47D8-B8CC-DB2D09A26D41}" type="datetimeFigureOut">
              <a:rPr lang="da-DK" smtClean="0"/>
              <a:t>23-01-2020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F68A8C45-5618-47DE-9D88-79F13BAF2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F4520D0A-277C-49A3-8701-917DCD17C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0F15B-0C9B-4407-9A89-0589153E081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6824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4CB9A8B8-CE1B-42FC-8B0A-CDA5DF649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2DCDC-1CDA-47D8-B8CC-DB2D09A26D41}" type="datetimeFigureOut">
              <a:rPr lang="da-DK" smtClean="0"/>
              <a:t>23-01-2020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39663DE2-11D8-45F9-B141-2B7D7C589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764BF34D-81A9-48BE-B161-BC9004D44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0F15B-0C9B-4407-9A89-0589153E081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44148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AC3DDB-2BAC-4DCF-BC2F-812F3FF30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47A596C-13E3-4B9E-A64A-0F5A95FF84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A645CD82-1A78-4344-BBF1-FB05181F89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13B539B8-F280-44D2-B259-60AFB4214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2DCDC-1CDA-47D8-B8CC-DB2D09A26D41}" type="datetimeFigureOut">
              <a:rPr lang="da-DK" smtClean="0"/>
              <a:t>23-01-2020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96DA749D-609B-41D5-A8BE-10C5264AF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7717D254-1AD4-41A5-BF5C-417630D60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0F15B-0C9B-4407-9A89-0589153E081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82338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F0AA6C-5421-4C41-8AC5-2E1763B62D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0EC8B119-7D82-4672-BDD0-A42645CF1D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E6111861-BDC8-4E6F-A397-A9B77D5A18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EAE173F7-3313-49E1-A45D-24EE3ED06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2DCDC-1CDA-47D8-B8CC-DB2D09A26D41}" type="datetimeFigureOut">
              <a:rPr lang="da-DK" smtClean="0"/>
              <a:t>23-01-2020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216B009F-1D38-47F8-B8F5-267C2FDD2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8469A423-029F-4D61-B3F9-6D8850A1E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0F15B-0C9B-4407-9A89-0589153E081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24665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05930FCA-093E-483D-9E52-B4155110C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F176FB49-B8B1-4BED-BDBF-265BE3F153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5F7083A-65C7-4C12-9210-E4BE7F68FE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02DCDC-1CDA-47D8-B8CC-DB2D09A26D41}" type="datetimeFigureOut">
              <a:rPr lang="da-DK" smtClean="0"/>
              <a:t>23-01-2020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DCC2173-76C3-44A0-88AC-5CF73B8431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2DE8225-B5ED-40F6-ADAF-2B05A29385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0F15B-0C9B-4407-9A89-0589153E081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87068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361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mailto:toke@tokeagerschou.dk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hyperlink" Target="mailto:toke@tokeagerschou.dk" TargetMode="Externa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hyperlink" Target="mailto:toke@tokeagerschou.dk" TargetMode="External"/><Relationship Id="rId7" Type="http://schemas.openxmlformats.org/officeDocument/2006/relationships/hyperlink" Target="https://youtu.be/aUCD_24cygQ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toke@tokeagerschou.dk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toke@tokeagerschou.dk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toke@tokeagerschou.dk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toke@tokeagerschou.dk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tokeagerschou.dk/staabi" TargetMode="External"/><Relationship Id="rId1" Type="http://schemas.openxmlformats.org/officeDocument/2006/relationships/slideLayout" Target="../slideLayouts/slideLayout13.xml"/><Relationship Id="rId4" Type="http://schemas.openxmlformats.org/officeDocument/2006/relationships/hyperlink" Target="mailto:toke@tokeagerschou.dk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toke@tokeagerschou.dk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18">
            <a:extLst>
              <a:ext uri="{FF2B5EF4-FFF2-40B4-BE49-F238E27FC236}">
                <a16:creationId xmlns:a16="http://schemas.microsoft.com/office/drawing/2014/main" id="{1BB01FB5-37B9-4EBD-AF40-DE68D3CA46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05907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81E369D3-DBA7-4259-B152-914E248C08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14657" y="2892406"/>
            <a:ext cx="2454052" cy="302934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marL="0" marR="0" lvl="0" indent="0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lang="da-DK" altLang="da-DK" sz="2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a-DK" altLang="da-DK" sz="2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Odder Ungdomsskole</a:t>
            </a:r>
            <a:br>
              <a:rPr lang="da-DK" altLang="da-DK" sz="2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a-DK" altLang="da-DK" sz="2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Pædagogisk dag</a:t>
            </a:r>
            <a:br>
              <a:rPr lang="da-DK" altLang="da-DK" sz="2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a-DK" altLang="da-DK" sz="2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Lørdag d. 25.1.2020</a:t>
            </a:r>
            <a:br>
              <a:rPr kumimoji="0" lang="da-DK" altLang="da-DK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da-DK" altLang="da-DK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26" name="Freeform 11">
            <a:extLst>
              <a:ext uri="{FF2B5EF4-FFF2-40B4-BE49-F238E27FC236}">
                <a16:creationId xmlns:a16="http://schemas.microsoft.com/office/drawing/2014/main" id="{06AF6A9A-0638-4916-AD29-9FC8FC07AE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27" name="Rectangle 22">
            <a:extLst>
              <a:ext uri="{FF2B5EF4-FFF2-40B4-BE49-F238E27FC236}">
                <a16:creationId xmlns:a16="http://schemas.microsoft.com/office/drawing/2014/main" id="{79057B2B-0D8C-47F2-836B-2E7DD46215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5" name="Undertitel 2">
            <a:extLst>
              <a:ext uri="{FF2B5EF4-FFF2-40B4-BE49-F238E27FC236}">
                <a16:creationId xmlns:a16="http://schemas.microsoft.com/office/drawing/2014/main" id="{0CADC48F-CE54-4FE2-8F07-6C151FC9171F}"/>
              </a:ext>
            </a:extLst>
          </p:cNvPr>
          <p:cNvSpPr txBox="1">
            <a:spLocks/>
          </p:cNvSpPr>
          <p:nvPr/>
        </p:nvSpPr>
        <p:spPr>
          <a:xfrm>
            <a:off x="2629957" y="6053178"/>
            <a:ext cx="8915399" cy="616045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353535"/>
              </a:buClr>
              <a:buSzTx/>
              <a:buFont typeface="Wingdings 3" charset="2"/>
              <a:buChar char=""/>
              <a:tabLst/>
              <a:defRPr/>
            </a:pPr>
            <a:endParaRPr kumimoji="0" lang="da-DK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353535"/>
              </a:buClr>
              <a:buSzTx/>
              <a:buFont typeface="Wingdings 3" charset="2"/>
              <a:buNone/>
              <a:tabLst/>
              <a:defRPr/>
            </a:pPr>
            <a:r>
              <a:rPr kumimoji="0" lang="da-DK" sz="19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hlinkClick r:id="rId2"/>
              </a:rPr>
              <a:t>tokeagerschou.dk</a:t>
            </a:r>
            <a:r>
              <a:rPr kumimoji="0" lang="da-DK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</a:p>
        </p:txBody>
      </p:sp>
      <p:pic>
        <p:nvPicPr>
          <p:cNvPr id="7" name="Pladsholder til indhold 6" descr="Et billede, der indeholder bord&#10;&#10;Automatisk genereret beskrivelse">
            <a:extLst>
              <a:ext uri="{FF2B5EF4-FFF2-40B4-BE49-F238E27FC236}">
                <a16:creationId xmlns:a16="http://schemas.microsoft.com/office/drawing/2014/main" id="{41334E1F-E8D6-45C6-B1DD-D26B16B3861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5014" y="0"/>
            <a:ext cx="2394471" cy="2394471"/>
          </a:xfrm>
        </p:spPr>
      </p:pic>
      <p:sp>
        <p:nvSpPr>
          <p:cNvPr id="8" name="Tekstfelt 7">
            <a:extLst>
              <a:ext uri="{FF2B5EF4-FFF2-40B4-BE49-F238E27FC236}">
                <a16:creationId xmlns:a16="http://schemas.microsoft.com/office/drawing/2014/main" id="{9BDF6F66-CB4B-4080-A832-0F0991310B6E}"/>
              </a:ext>
            </a:extLst>
          </p:cNvPr>
          <p:cNvSpPr txBox="1"/>
          <p:nvPr/>
        </p:nvSpPr>
        <p:spPr>
          <a:xfrm>
            <a:off x="4305365" y="3179901"/>
            <a:ext cx="76108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b="1" dirty="0">
                <a:latin typeface="Calibri" panose="020F0502020204030204" pitchFamily="34" charset="0"/>
                <a:cs typeface="Calibri" panose="020F0502020204030204" pitchFamily="34" charset="0"/>
              </a:rPr>
              <a:t>Fritids- og Ungdomspædagogik anno 2020.</a:t>
            </a:r>
          </a:p>
        </p:txBody>
      </p:sp>
    </p:spTree>
    <p:extLst>
      <p:ext uri="{BB962C8B-B14F-4D97-AF65-F5344CB8AC3E}">
        <p14:creationId xmlns:p14="http://schemas.microsoft.com/office/powerpoint/2010/main" val="4007812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8597560D-F29C-4895-846E-6DBF02D24142}"/>
              </a:ext>
            </a:extLst>
          </p:cNvPr>
          <p:cNvSpPr/>
          <p:nvPr/>
        </p:nvSpPr>
        <p:spPr>
          <a:xfrm>
            <a:off x="9878568" y="6488668"/>
            <a:ext cx="19261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>
              <a:spcBef>
                <a:spcPts val="1000"/>
              </a:spcBef>
              <a:buClr>
                <a:srgbClr val="353535"/>
              </a:buClr>
              <a:defRPr/>
            </a:pPr>
            <a:r>
              <a:rPr lang="da-DK" b="1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tokeagerschou.dk</a:t>
            </a:r>
            <a:r>
              <a:rPr lang="da-DK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E26C2A06-6DCF-4355-9BAE-BBADCFCB275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23448568"/>
              </p:ext>
            </p:extLst>
          </p:nvPr>
        </p:nvGraphicFramePr>
        <p:xfrm>
          <a:off x="4355149" y="35497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4" name="Group 4">
            <a:extLst>
              <a:ext uri="{FF2B5EF4-FFF2-40B4-BE49-F238E27FC236}">
                <a16:creationId xmlns:a16="http://schemas.microsoft.com/office/drawing/2014/main" id="{7797592F-EE98-4246-8969-4EA7186AB7C3}"/>
              </a:ext>
            </a:extLst>
          </p:cNvPr>
          <p:cNvGrpSpPr>
            <a:grpSpLocks/>
          </p:cNvGrpSpPr>
          <p:nvPr/>
        </p:nvGrpSpPr>
        <p:grpSpPr bwMode="auto">
          <a:xfrm>
            <a:off x="2067645" y="804909"/>
            <a:ext cx="4028355" cy="4526508"/>
            <a:chOff x="3083" y="1408"/>
            <a:chExt cx="2570" cy="2350"/>
          </a:xfrm>
        </p:grpSpPr>
        <p:sp>
          <p:nvSpPr>
            <p:cNvPr id="6" name="AutoShape 5">
              <a:extLst>
                <a:ext uri="{FF2B5EF4-FFF2-40B4-BE49-F238E27FC236}">
                  <a16:creationId xmlns:a16="http://schemas.microsoft.com/office/drawing/2014/main" id="{BDF02DFC-DD84-4525-822F-FF2617507E5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329" y="2162"/>
              <a:ext cx="2350" cy="841"/>
            </a:xfrm>
            <a:custGeom>
              <a:avLst/>
              <a:gdLst>
                <a:gd name="G0" fmla="+- 3388 0 0"/>
                <a:gd name="G1" fmla="+- 21600 0 3388"/>
                <a:gd name="G2" fmla="*/ 3388 1 2"/>
                <a:gd name="G3" fmla="+- 21600 0 G2"/>
                <a:gd name="G4" fmla="+/ 3388 21600 2"/>
                <a:gd name="G5" fmla="+/ G1 0 2"/>
                <a:gd name="G6" fmla="*/ 21600 21600 3388"/>
                <a:gd name="G7" fmla="*/ G6 1 2"/>
                <a:gd name="G8" fmla="+- 21600 0 G7"/>
                <a:gd name="G9" fmla="*/ 21600 1 2"/>
                <a:gd name="G10" fmla="+- 3388 0 G9"/>
                <a:gd name="G11" fmla="?: G10 G8 0"/>
                <a:gd name="G12" fmla="?: G10 G7 21600"/>
                <a:gd name="T0" fmla="*/ 19906 w 21600"/>
                <a:gd name="T1" fmla="*/ 10800 h 21600"/>
                <a:gd name="T2" fmla="*/ 10800 w 21600"/>
                <a:gd name="T3" fmla="*/ 21600 h 21600"/>
                <a:gd name="T4" fmla="*/ 1694 w 21600"/>
                <a:gd name="T5" fmla="*/ 10800 h 21600"/>
                <a:gd name="T6" fmla="*/ 10800 w 21600"/>
                <a:gd name="T7" fmla="*/ 0 h 21600"/>
                <a:gd name="T8" fmla="*/ 3494 w 21600"/>
                <a:gd name="T9" fmla="*/ 3494 h 21600"/>
                <a:gd name="T10" fmla="*/ 18106 w 21600"/>
                <a:gd name="T11" fmla="*/ 1810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3388" y="21600"/>
                  </a:lnTo>
                  <a:lnTo>
                    <a:pt x="18212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rgbClr val="99FF33">
                    <a:gamma/>
                    <a:shade val="76078"/>
                    <a:invGamma/>
                  </a:srgbClr>
                </a:gs>
                <a:gs pos="100000">
                  <a:srgbClr val="99FF33"/>
                </a:gs>
              </a:gsLst>
              <a:lin ang="0" scaled="1"/>
            </a:gradFill>
            <a:ln w="6350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a-DK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" name="AutoShape 6">
              <a:extLst>
                <a:ext uri="{FF2B5EF4-FFF2-40B4-BE49-F238E27FC236}">
                  <a16:creationId xmlns:a16="http://schemas.microsoft.com/office/drawing/2014/main" id="{7E58156F-9F68-4FE3-ACE2-AC5C35072F3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542" y="2147"/>
              <a:ext cx="1619" cy="868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rgbClr val="FFFF66"/>
                </a:gs>
                <a:gs pos="100000">
                  <a:srgbClr val="FFFFCC"/>
                </a:gs>
              </a:gsLst>
              <a:lin ang="0" scaled="1"/>
            </a:gradFill>
            <a:ln w="6350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a-DK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8" name="AutoShape 7">
              <a:extLst>
                <a:ext uri="{FF2B5EF4-FFF2-40B4-BE49-F238E27FC236}">
                  <a16:creationId xmlns:a16="http://schemas.microsoft.com/office/drawing/2014/main" id="{B3C2E959-65DC-4112-905F-2543CE32431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4812" y="2141"/>
              <a:ext cx="810" cy="873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F77C5B"/>
                </a:gs>
                <a:gs pos="100000">
                  <a:srgbClr val="FF0066"/>
                </a:gs>
              </a:gsLst>
              <a:lin ang="0" scaled="1"/>
            </a:gradFill>
            <a:ln w="6350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a-DK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sp>
        <p:nvSpPr>
          <p:cNvPr id="2" name="Tekstfelt 1">
            <a:extLst>
              <a:ext uri="{FF2B5EF4-FFF2-40B4-BE49-F238E27FC236}">
                <a16:creationId xmlns:a16="http://schemas.microsoft.com/office/drawing/2014/main" id="{C969E725-26F5-46C0-8098-F0AF4A06487F}"/>
              </a:ext>
            </a:extLst>
          </p:cNvPr>
          <p:cNvSpPr txBox="1"/>
          <p:nvPr/>
        </p:nvSpPr>
        <p:spPr>
          <a:xfrm>
            <a:off x="2068428" y="268716"/>
            <a:ext cx="31823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400" b="1" dirty="0">
                <a:latin typeface="Calibri" panose="020F0502020204030204" pitchFamily="34" charset="0"/>
                <a:cs typeface="Calibri" panose="020F0502020204030204" pitchFamily="34" charset="0"/>
              </a:rPr>
              <a:t>Forebyggelsestænkning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074D8E23-4FC5-4497-A8CF-AACC38C1A95F}"/>
              </a:ext>
            </a:extLst>
          </p:cNvPr>
          <p:cNvSpPr txBox="1"/>
          <p:nvPr/>
        </p:nvSpPr>
        <p:spPr>
          <a:xfrm>
            <a:off x="9283485" y="698860"/>
            <a:ext cx="21713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400" b="1" dirty="0">
                <a:latin typeface="Calibri" panose="020F0502020204030204" pitchFamily="34" charset="0"/>
                <a:cs typeface="Calibri" panose="020F0502020204030204" pitchFamily="34" charset="0"/>
              </a:rPr>
              <a:t>De 4 parametre</a:t>
            </a:r>
          </a:p>
        </p:txBody>
      </p:sp>
    </p:spTree>
    <p:extLst>
      <p:ext uri="{BB962C8B-B14F-4D97-AF65-F5344CB8AC3E}">
        <p14:creationId xmlns:p14="http://schemas.microsoft.com/office/powerpoint/2010/main" val="1042828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ue 3">
            <a:extLst>
              <a:ext uri="{FF2B5EF4-FFF2-40B4-BE49-F238E27FC236}">
                <a16:creationId xmlns:a16="http://schemas.microsoft.com/office/drawing/2014/main" id="{8A2296B1-CDC4-4381-A4DD-EF679BC3BB70}"/>
              </a:ext>
            </a:extLst>
          </p:cNvPr>
          <p:cNvSpPr/>
          <p:nvPr/>
        </p:nvSpPr>
        <p:spPr>
          <a:xfrm>
            <a:off x="8835656" y="1392865"/>
            <a:ext cx="542260" cy="3774558"/>
          </a:xfrm>
          <a:prstGeom prst="arc">
            <a:avLst>
              <a:gd name="adj1" fmla="val 16200000"/>
              <a:gd name="adj2" fmla="val 5371544"/>
            </a:avLst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6" name="Lige forbindelse 5">
            <a:extLst>
              <a:ext uri="{FF2B5EF4-FFF2-40B4-BE49-F238E27FC236}">
                <a16:creationId xmlns:a16="http://schemas.microsoft.com/office/drawing/2014/main" id="{8C81BB16-E86E-443C-9C99-1A1F8B3D29E4}"/>
              </a:ext>
            </a:extLst>
          </p:cNvPr>
          <p:cNvCxnSpPr>
            <a:cxnSpLocks/>
          </p:cNvCxnSpPr>
          <p:nvPr/>
        </p:nvCxnSpPr>
        <p:spPr>
          <a:xfrm>
            <a:off x="1025236" y="3171463"/>
            <a:ext cx="794514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kstfelt 7">
            <a:extLst>
              <a:ext uri="{FF2B5EF4-FFF2-40B4-BE49-F238E27FC236}">
                <a16:creationId xmlns:a16="http://schemas.microsoft.com/office/drawing/2014/main" id="{AE1D27E8-6F35-47B0-9726-57F5F4822F2E}"/>
              </a:ext>
            </a:extLst>
          </p:cNvPr>
          <p:cNvSpPr txBox="1"/>
          <p:nvPr/>
        </p:nvSpPr>
        <p:spPr>
          <a:xfrm flipH="1">
            <a:off x="3913530" y="3246113"/>
            <a:ext cx="2035855" cy="377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Ståsted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4E957295-1CE6-4E77-A30B-7E56754C2AE0}"/>
              </a:ext>
            </a:extLst>
          </p:cNvPr>
          <p:cNvSpPr txBox="1"/>
          <p:nvPr/>
        </p:nvSpPr>
        <p:spPr>
          <a:xfrm>
            <a:off x="443697" y="570069"/>
            <a:ext cx="388525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Betingelser – kontekst:</a:t>
            </a:r>
            <a:br>
              <a:rPr kumimoji="0" lang="da-DK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da-DK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Uddannelse – Ingen jobgaranti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Præstationsorientering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Perfekthed – det normale er unormalt</a:t>
            </a:r>
            <a:br>
              <a:rPr kumimoji="0" lang="da-DK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da-DK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Samfundsmæssig acceleration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”Pause”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 sociale medier kalder i døgndrift</a:t>
            </a:r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12D928C2-FAE0-4150-BA76-745DFA860182}"/>
              </a:ext>
            </a:extLst>
          </p:cNvPr>
          <p:cNvSpPr txBox="1"/>
          <p:nvPr/>
        </p:nvSpPr>
        <p:spPr>
          <a:xfrm>
            <a:off x="9838481" y="6516547"/>
            <a:ext cx="2037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hlinkClick r:id="rId3"/>
              </a:rPr>
              <a:t>tokeagerschou.dk</a:t>
            </a:r>
            <a:endParaRPr kumimoji="0" lang="da-DK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1CCD1AD1-1F53-4340-9DC4-5933DD8960F2}"/>
              </a:ext>
            </a:extLst>
          </p:cNvPr>
          <p:cNvSpPr txBox="1"/>
          <p:nvPr/>
        </p:nvSpPr>
        <p:spPr>
          <a:xfrm>
            <a:off x="3913532" y="3611887"/>
            <a:ext cx="1870012" cy="3728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Biografi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F5E631B9-1F36-4D41-B139-45EF288707D3}"/>
              </a:ext>
            </a:extLst>
          </p:cNvPr>
          <p:cNvSpPr txBox="1"/>
          <p:nvPr/>
        </p:nvSpPr>
        <p:spPr>
          <a:xfrm>
            <a:off x="9711159" y="1585732"/>
            <a:ext cx="2037144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Livets muligheder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Tilværelsesstykker</a:t>
            </a:r>
            <a:br>
              <a:rPr kumimoji="0" lang="da-DK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da-DK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Forbilleder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Motiver - Optagethed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Uddannelse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Dannelse/normer/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Værdier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Familie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AD348310-3C2B-4B94-A82E-47F5343795EF}"/>
              </a:ext>
            </a:extLst>
          </p:cNvPr>
          <p:cNvSpPr txBox="1"/>
          <p:nvPr/>
        </p:nvSpPr>
        <p:spPr>
          <a:xfrm>
            <a:off x="3912823" y="2561531"/>
            <a:ext cx="13318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Menneske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Ung</a:t>
            </a:r>
          </a:p>
        </p:txBody>
      </p:sp>
      <p:cxnSp>
        <p:nvCxnSpPr>
          <p:cNvPr id="17" name="Lige forbindelse 16">
            <a:extLst>
              <a:ext uri="{FF2B5EF4-FFF2-40B4-BE49-F238E27FC236}">
                <a16:creationId xmlns:a16="http://schemas.microsoft.com/office/drawing/2014/main" id="{BCF8F36A-1781-42FD-B1D0-D38FD7AB346B}"/>
              </a:ext>
            </a:extLst>
          </p:cNvPr>
          <p:cNvCxnSpPr>
            <a:cxnSpLocks/>
          </p:cNvCxnSpPr>
          <p:nvPr/>
        </p:nvCxnSpPr>
        <p:spPr>
          <a:xfrm flipV="1">
            <a:off x="5158027" y="2059975"/>
            <a:ext cx="3812353" cy="753631"/>
          </a:xfrm>
          <a:prstGeom prst="line">
            <a:avLst/>
          </a:prstGeom>
          <a:ln w="1905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kstfelt 17">
            <a:extLst>
              <a:ext uri="{FF2B5EF4-FFF2-40B4-BE49-F238E27FC236}">
                <a16:creationId xmlns:a16="http://schemas.microsoft.com/office/drawing/2014/main" id="{CF54FF46-C90C-4EB5-A81F-80F0B273CFBE}"/>
              </a:ext>
            </a:extLst>
          </p:cNvPr>
          <p:cNvSpPr txBox="1"/>
          <p:nvPr/>
        </p:nvSpPr>
        <p:spPr>
          <a:xfrm>
            <a:off x="6841497" y="3207392"/>
            <a:ext cx="18533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Selvværdsfølelse</a:t>
            </a:r>
          </a:p>
        </p:txBody>
      </p:sp>
      <p:sp>
        <p:nvSpPr>
          <p:cNvPr id="22" name="Tekstfelt 21">
            <a:extLst>
              <a:ext uri="{FF2B5EF4-FFF2-40B4-BE49-F238E27FC236}">
                <a16:creationId xmlns:a16="http://schemas.microsoft.com/office/drawing/2014/main" id="{EE1B8982-EB5B-472C-A1D8-3D9578B5C72D}"/>
              </a:ext>
            </a:extLst>
          </p:cNvPr>
          <p:cNvSpPr txBox="1"/>
          <p:nvPr/>
        </p:nvSpPr>
        <p:spPr>
          <a:xfrm>
            <a:off x="6816434" y="2784775"/>
            <a:ext cx="18533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Selvtillid</a:t>
            </a:r>
          </a:p>
        </p:txBody>
      </p:sp>
      <p:cxnSp>
        <p:nvCxnSpPr>
          <p:cNvPr id="24" name="Lige forbindelse 23">
            <a:extLst>
              <a:ext uri="{FF2B5EF4-FFF2-40B4-BE49-F238E27FC236}">
                <a16:creationId xmlns:a16="http://schemas.microsoft.com/office/drawing/2014/main" id="{7701718C-318B-4B77-BCA2-DD6B6690484C}"/>
              </a:ext>
            </a:extLst>
          </p:cNvPr>
          <p:cNvCxnSpPr>
            <a:cxnSpLocks/>
          </p:cNvCxnSpPr>
          <p:nvPr/>
        </p:nvCxnSpPr>
        <p:spPr>
          <a:xfrm>
            <a:off x="4997808" y="3188820"/>
            <a:ext cx="1440872" cy="2375731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Lige forbindelse 25">
            <a:extLst>
              <a:ext uri="{FF2B5EF4-FFF2-40B4-BE49-F238E27FC236}">
                <a16:creationId xmlns:a16="http://schemas.microsoft.com/office/drawing/2014/main" id="{3555B191-AFA6-448D-B756-B4D627FA38E1}"/>
              </a:ext>
            </a:extLst>
          </p:cNvPr>
          <p:cNvCxnSpPr/>
          <p:nvPr/>
        </p:nvCxnSpPr>
        <p:spPr>
          <a:xfrm flipV="1">
            <a:off x="6408458" y="3321707"/>
            <a:ext cx="2909455" cy="2226432"/>
          </a:xfrm>
          <a:prstGeom prst="line">
            <a:avLst/>
          </a:prstGeom>
          <a:ln w="15875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kstfelt 26">
            <a:extLst>
              <a:ext uri="{FF2B5EF4-FFF2-40B4-BE49-F238E27FC236}">
                <a16:creationId xmlns:a16="http://schemas.microsoft.com/office/drawing/2014/main" id="{835821CF-14A7-4BA4-B911-2AE97B1FB937}"/>
              </a:ext>
            </a:extLst>
          </p:cNvPr>
          <p:cNvSpPr txBox="1"/>
          <p:nvPr/>
        </p:nvSpPr>
        <p:spPr>
          <a:xfrm>
            <a:off x="5348005" y="5822773"/>
            <a:ext cx="36720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 andre – Kammerater – Forpligtende Fællesskaber -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Vi andre</a:t>
            </a:r>
          </a:p>
        </p:txBody>
      </p:sp>
      <p:sp>
        <p:nvSpPr>
          <p:cNvPr id="29" name="Tekstfelt 28">
            <a:extLst>
              <a:ext uri="{FF2B5EF4-FFF2-40B4-BE49-F238E27FC236}">
                <a16:creationId xmlns:a16="http://schemas.microsoft.com/office/drawing/2014/main" id="{8CDAF610-24E8-4FEB-A6D2-F213C6EA1315}"/>
              </a:ext>
            </a:extLst>
          </p:cNvPr>
          <p:cNvSpPr txBox="1"/>
          <p:nvPr/>
        </p:nvSpPr>
        <p:spPr>
          <a:xfrm>
            <a:off x="6243296" y="1384104"/>
            <a:ext cx="11731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Sprog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Refleksion</a:t>
            </a: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7FA7777A-361F-4269-986A-FAB0EE05DD21}"/>
              </a:ext>
            </a:extLst>
          </p:cNvPr>
          <p:cNvSpPr txBox="1"/>
          <p:nvPr/>
        </p:nvSpPr>
        <p:spPr>
          <a:xfrm>
            <a:off x="6200075" y="130371"/>
            <a:ext cx="1465338" cy="120032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Fællesskaber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Faglighed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Engagement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Interaktion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2F8E26CF-2A99-4892-B658-B86284466919}"/>
              </a:ext>
            </a:extLst>
          </p:cNvPr>
          <p:cNvSpPr txBox="1"/>
          <p:nvPr/>
        </p:nvSpPr>
        <p:spPr>
          <a:xfrm>
            <a:off x="359789" y="4945004"/>
            <a:ext cx="216292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1. gang.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Flygtighed</a:t>
            </a:r>
            <a:br>
              <a:rPr kumimoji="0" lang="da-DK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da-DK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Udsætte behov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Vedholdenhed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Tidstruktur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Tekstfelt 32">
            <a:extLst>
              <a:ext uri="{FF2B5EF4-FFF2-40B4-BE49-F238E27FC236}">
                <a16:creationId xmlns:a16="http://schemas.microsoft.com/office/drawing/2014/main" id="{B653758E-377F-4014-BE0D-AE61D94C7FE5}"/>
              </a:ext>
            </a:extLst>
          </p:cNvPr>
          <p:cNvSpPr txBox="1"/>
          <p:nvPr/>
        </p:nvSpPr>
        <p:spPr>
          <a:xfrm>
            <a:off x="1013013" y="2838060"/>
            <a:ext cx="1082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Livets Vej</a:t>
            </a:r>
          </a:p>
        </p:txBody>
      </p:sp>
      <p:sp>
        <p:nvSpPr>
          <p:cNvPr id="34" name="Tekstfelt 33">
            <a:extLst>
              <a:ext uri="{FF2B5EF4-FFF2-40B4-BE49-F238E27FC236}">
                <a16:creationId xmlns:a16="http://schemas.microsoft.com/office/drawing/2014/main" id="{536C0833-4104-44FE-A0EC-25F8A5106C21}"/>
              </a:ext>
            </a:extLst>
          </p:cNvPr>
          <p:cNvSpPr txBox="1"/>
          <p:nvPr/>
        </p:nvSpPr>
        <p:spPr>
          <a:xfrm>
            <a:off x="360218" y="110836"/>
            <a:ext cx="2938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Udviklingsmodellen</a:t>
            </a:r>
          </a:p>
        </p:txBody>
      </p:sp>
      <p:pic>
        <p:nvPicPr>
          <p:cNvPr id="19" name="Billede 18" descr="Et billede, der indeholder person, bygning, udendørs, kvinde&#10;&#10;Automatisk genereret beskrivelse">
            <a:extLst>
              <a:ext uri="{FF2B5EF4-FFF2-40B4-BE49-F238E27FC236}">
                <a16:creationId xmlns:a16="http://schemas.microsoft.com/office/drawing/2014/main" id="{3804A0A6-48C4-49AC-A51B-8E1FC10C497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6943" y="398004"/>
            <a:ext cx="1143000" cy="1143000"/>
          </a:xfrm>
          <a:prstGeom prst="rect">
            <a:avLst/>
          </a:prstGeom>
        </p:spPr>
      </p:pic>
      <p:sp>
        <p:nvSpPr>
          <p:cNvPr id="20" name="Tekstfelt 19">
            <a:extLst>
              <a:ext uri="{FF2B5EF4-FFF2-40B4-BE49-F238E27FC236}">
                <a16:creationId xmlns:a16="http://schemas.microsoft.com/office/drawing/2014/main" id="{6ADBDCA2-D5A5-454D-8C57-B4C36AA7F922}"/>
              </a:ext>
            </a:extLst>
          </p:cNvPr>
          <p:cNvSpPr txBox="1"/>
          <p:nvPr/>
        </p:nvSpPr>
        <p:spPr>
          <a:xfrm>
            <a:off x="5353407" y="2861719"/>
            <a:ext cx="7862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Trinvis</a:t>
            </a:r>
            <a:br>
              <a:rPr kumimoji="0" lang="da-DK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da-DK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Succes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0AFEFB7B-FB6A-4767-B17A-A02485652043}"/>
              </a:ext>
            </a:extLst>
          </p:cNvPr>
          <p:cNvSpPr txBox="1"/>
          <p:nvPr/>
        </p:nvSpPr>
        <p:spPr>
          <a:xfrm>
            <a:off x="5466126" y="2116445"/>
            <a:ext cx="1407116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Intentionelle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Handlinger</a:t>
            </a: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8E4A617A-2DB9-4CC4-99BF-8FAB09D3D503}"/>
              </a:ext>
            </a:extLst>
          </p:cNvPr>
          <p:cNvSpPr txBox="1"/>
          <p:nvPr/>
        </p:nvSpPr>
        <p:spPr>
          <a:xfrm>
            <a:off x="5884721" y="5499002"/>
            <a:ext cx="1380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”Mærkning”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60E6EBA3-E953-4AE5-95D5-A3FEDC73ACC8}"/>
              </a:ext>
            </a:extLst>
          </p:cNvPr>
          <p:cNvSpPr txBox="1"/>
          <p:nvPr/>
        </p:nvSpPr>
        <p:spPr>
          <a:xfrm>
            <a:off x="9724513" y="28672"/>
            <a:ext cx="20842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Tilskudsinformation</a:t>
            </a:r>
          </a:p>
        </p:txBody>
      </p:sp>
      <p:cxnSp>
        <p:nvCxnSpPr>
          <p:cNvPr id="21" name="Lige pilforbindelse 20">
            <a:extLst>
              <a:ext uri="{FF2B5EF4-FFF2-40B4-BE49-F238E27FC236}">
                <a16:creationId xmlns:a16="http://schemas.microsoft.com/office/drawing/2014/main" id="{305DF116-3217-4507-9934-64573E558B58}"/>
              </a:ext>
            </a:extLst>
          </p:cNvPr>
          <p:cNvCxnSpPr>
            <a:cxnSpLocks/>
          </p:cNvCxnSpPr>
          <p:nvPr/>
        </p:nvCxnSpPr>
        <p:spPr>
          <a:xfrm flipH="1">
            <a:off x="6200075" y="331292"/>
            <a:ext cx="4195147" cy="273219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Lige pilforbindelse 24">
            <a:extLst>
              <a:ext uri="{FF2B5EF4-FFF2-40B4-BE49-F238E27FC236}">
                <a16:creationId xmlns:a16="http://schemas.microsoft.com/office/drawing/2014/main" id="{A8958939-C366-403E-87F4-5A7176BEBAD3}"/>
              </a:ext>
            </a:extLst>
          </p:cNvPr>
          <p:cNvCxnSpPr>
            <a:cxnSpLocks/>
          </p:cNvCxnSpPr>
          <p:nvPr/>
        </p:nvCxnSpPr>
        <p:spPr>
          <a:xfrm flipH="1">
            <a:off x="9518698" y="271137"/>
            <a:ext cx="1088592" cy="279234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5" name="Tekstfelt 34">
            <a:extLst>
              <a:ext uri="{FF2B5EF4-FFF2-40B4-BE49-F238E27FC236}">
                <a16:creationId xmlns:a16="http://schemas.microsoft.com/office/drawing/2014/main" id="{958CBD5E-2AEC-4BE6-A3FD-8786D257646A}"/>
              </a:ext>
            </a:extLst>
          </p:cNvPr>
          <p:cNvSpPr txBox="1"/>
          <p:nvPr/>
        </p:nvSpPr>
        <p:spPr>
          <a:xfrm>
            <a:off x="8835656" y="5698648"/>
            <a:ext cx="1745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Support og pressure</a:t>
            </a:r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EA819860-D696-4F6D-A8D3-AD206CDCF6A0}"/>
              </a:ext>
            </a:extLst>
          </p:cNvPr>
          <p:cNvSpPr/>
          <p:nvPr/>
        </p:nvSpPr>
        <p:spPr>
          <a:xfrm>
            <a:off x="3048000" y="2967335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da-DK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kumimoji="0" lang="da-DK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da-DK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Tekstfelt 35">
            <a:extLst>
              <a:ext uri="{FF2B5EF4-FFF2-40B4-BE49-F238E27FC236}">
                <a16:creationId xmlns:a16="http://schemas.microsoft.com/office/drawing/2014/main" id="{15AF9133-6675-4B9C-AF96-52014FB8F4E7}"/>
              </a:ext>
            </a:extLst>
          </p:cNvPr>
          <p:cNvSpPr txBox="1"/>
          <p:nvPr/>
        </p:nvSpPr>
        <p:spPr>
          <a:xfrm>
            <a:off x="5466126" y="3394577"/>
            <a:ext cx="1380186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Meningsfuld</a:t>
            </a:r>
            <a:br>
              <a:rPr kumimoji="0" lang="da-DK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da-DK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Livsførelse</a:t>
            </a:r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DA14FF4A-8F31-40F9-A6E2-E9ACFED26BBF}"/>
              </a:ext>
            </a:extLst>
          </p:cNvPr>
          <p:cNvSpPr txBox="1"/>
          <p:nvPr/>
        </p:nvSpPr>
        <p:spPr>
          <a:xfrm>
            <a:off x="443697" y="3611887"/>
            <a:ext cx="336919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Terapeutisk udsivning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Udnytte og udfordre betingelser –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Lader sig overvinde</a:t>
            </a:r>
          </a:p>
        </p:txBody>
      </p:sp>
      <p:pic>
        <p:nvPicPr>
          <p:cNvPr id="14" name="Billede 13" descr="Et billede, der indeholder bygning, mursten, tæppe&#10;&#10;Automatisk genereret beskrivelse">
            <a:extLst>
              <a:ext uri="{FF2B5EF4-FFF2-40B4-BE49-F238E27FC236}">
                <a16:creationId xmlns:a16="http://schemas.microsoft.com/office/drawing/2014/main" id="{8C058735-D31F-4A4A-9D1B-D93840B0832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3073" y="3598826"/>
            <a:ext cx="2400399" cy="1687553"/>
          </a:xfrm>
          <a:prstGeom prst="rect">
            <a:avLst/>
          </a:prstGeom>
        </p:spPr>
      </p:pic>
      <p:pic>
        <p:nvPicPr>
          <p:cNvPr id="28" name="Billede 27" descr="Et billede, der indeholder barn, dreng, lille, baby&#10;&#10;Automatisk genereret beskrivelse">
            <a:extLst>
              <a:ext uri="{FF2B5EF4-FFF2-40B4-BE49-F238E27FC236}">
                <a16:creationId xmlns:a16="http://schemas.microsoft.com/office/drawing/2014/main" id="{1EBE82B5-546E-421D-926A-4DF893F319B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213" y="2241702"/>
            <a:ext cx="2619375" cy="1743075"/>
          </a:xfrm>
          <a:prstGeom prst="rect">
            <a:avLst/>
          </a:prstGeom>
        </p:spPr>
      </p:pic>
      <p:sp>
        <p:nvSpPr>
          <p:cNvPr id="31" name="Rektangel 30">
            <a:extLst>
              <a:ext uri="{FF2B5EF4-FFF2-40B4-BE49-F238E27FC236}">
                <a16:creationId xmlns:a16="http://schemas.microsoft.com/office/drawing/2014/main" id="{128EDD27-9984-42DF-A2A5-06F9C1076A9C}"/>
              </a:ext>
            </a:extLst>
          </p:cNvPr>
          <p:cNvSpPr/>
          <p:nvPr/>
        </p:nvSpPr>
        <p:spPr>
          <a:xfrm flipH="1">
            <a:off x="7680568" y="763945"/>
            <a:ext cx="36700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7"/>
              </a:rPr>
              <a:t>https://youtu.be/aUCD_24cygQ</a:t>
            </a:r>
            <a:endParaRPr kumimoji="0" lang="da-DK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7" name="Picture 2">
            <a:extLst>
              <a:ext uri="{FF2B5EF4-FFF2-40B4-BE49-F238E27FC236}">
                <a16:creationId xmlns:a16="http://schemas.microsoft.com/office/drawing/2014/main" id="{83D9C47E-BB75-47E3-90BA-F17EC340EE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6438" y="355981"/>
            <a:ext cx="4692491" cy="2598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7594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4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3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3" grpId="0"/>
      <p:bldP spid="15" grpId="0"/>
      <p:bldP spid="18" grpId="0"/>
      <p:bldP spid="22" grpId="0"/>
      <p:bldP spid="27" grpId="0"/>
      <p:bldP spid="29" grpId="0"/>
      <p:bldP spid="30" grpId="0" animBg="1"/>
      <p:bldP spid="32" grpId="0"/>
      <p:bldP spid="33" grpId="0"/>
      <p:bldP spid="20" grpId="0"/>
      <p:bldP spid="2" grpId="0" animBg="1"/>
      <p:bldP spid="3" grpId="0"/>
      <p:bldP spid="5" grpId="0"/>
      <p:bldP spid="35" grpId="0"/>
      <p:bldP spid="36" grpId="0" animBg="1"/>
      <p:bldP spid="7" grpId="0"/>
      <p:bldP spid="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titel 2">
            <a:extLst>
              <a:ext uri="{FF2B5EF4-FFF2-40B4-BE49-F238E27FC236}">
                <a16:creationId xmlns:a16="http://schemas.microsoft.com/office/drawing/2014/main" id="{9D6855A5-0EDF-49C3-A23B-54A0A6DFD0C4}"/>
              </a:ext>
            </a:extLst>
          </p:cNvPr>
          <p:cNvSpPr txBox="1">
            <a:spLocks/>
          </p:cNvSpPr>
          <p:nvPr/>
        </p:nvSpPr>
        <p:spPr>
          <a:xfrm>
            <a:off x="2799644" y="6142382"/>
            <a:ext cx="9036273" cy="616045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a-DK" dirty="0"/>
          </a:p>
          <a:p>
            <a:pPr marL="0" indent="0" algn="r">
              <a:buNone/>
            </a:pPr>
            <a:r>
              <a:rPr lang="da-DK" sz="1900" b="1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tokeagerschou.dk</a:t>
            </a:r>
            <a:r>
              <a:rPr lang="da-DK" sz="19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94AA8B7E-2A7A-4B9C-9415-FBE8C5EC4204}"/>
              </a:ext>
            </a:extLst>
          </p:cNvPr>
          <p:cNvSpPr txBox="1"/>
          <p:nvPr/>
        </p:nvSpPr>
        <p:spPr>
          <a:xfrm>
            <a:off x="2206353" y="1890662"/>
            <a:ext cx="899797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400" b="1" dirty="0"/>
              <a:t>Break:</a:t>
            </a:r>
          </a:p>
          <a:p>
            <a:r>
              <a:rPr lang="da-DK" sz="2400" b="1" dirty="0"/>
              <a:t>Tag en runde og interviewe hinanden ud fra spørgsmålene:</a:t>
            </a:r>
          </a:p>
          <a:p>
            <a:endParaRPr lang="da-DK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400" b="1" dirty="0"/>
              <a:t>Hvad driver værket for dig?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sz="2400" b="1" dirty="0"/>
          </a:p>
          <a:p>
            <a:endParaRPr lang="da-DK" sz="2400" b="1" dirty="0"/>
          </a:p>
        </p:txBody>
      </p:sp>
    </p:spTree>
    <p:extLst>
      <p:ext uri="{BB962C8B-B14F-4D97-AF65-F5344CB8AC3E}">
        <p14:creationId xmlns:p14="http://schemas.microsoft.com/office/powerpoint/2010/main" val="3174339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titel 2">
            <a:extLst>
              <a:ext uri="{FF2B5EF4-FFF2-40B4-BE49-F238E27FC236}">
                <a16:creationId xmlns:a16="http://schemas.microsoft.com/office/drawing/2014/main" id="{9D6855A5-0EDF-49C3-A23B-54A0A6DFD0C4}"/>
              </a:ext>
            </a:extLst>
          </p:cNvPr>
          <p:cNvSpPr txBox="1">
            <a:spLocks/>
          </p:cNvSpPr>
          <p:nvPr/>
        </p:nvSpPr>
        <p:spPr>
          <a:xfrm>
            <a:off x="2799644" y="6142382"/>
            <a:ext cx="9036273" cy="616045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353535"/>
              </a:buClr>
              <a:buSzTx/>
              <a:buFont typeface="Wingdings 3" charset="2"/>
              <a:buChar char=""/>
              <a:tabLst/>
              <a:defRPr/>
            </a:pPr>
            <a:endParaRPr kumimoji="0" lang="da-DK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353535"/>
              </a:buClr>
              <a:buSzTx/>
              <a:buFont typeface="Wingdings 3" charset="2"/>
              <a:buNone/>
              <a:tabLst/>
              <a:defRPr/>
            </a:pPr>
            <a:r>
              <a:rPr kumimoji="0" lang="da-DK" sz="19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hlinkClick r:id="rId3"/>
              </a:rPr>
              <a:t>tokeagerschou.dk</a:t>
            </a:r>
            <a:r>
              <a:rPr kumimoji="0" lang="da-DK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3B8D6AF0-1317-4D73-B7A8-4DF3DA8B3394}"/>
              </a:ext>
            </a:extLst>
          </p:cNvPr>
          <p:cNvSpPr txBox="1"/>
          <p:nvPr/>
        </p:nvSpPr>
        <p:spPr>
          <a:xfrm>
            <a:off x="3551274" y="3167390"/>
            <a:ext cx="79847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Begrebet : Meta-læring</a:t>
            </a:r>
          </a:p>
        </p:txBody>
      </p:sp>
    </p:spTree>
    <p:extLst>
      <p:ext uri="{BB962C8B-B14F-4D97-AF65-F5344CB8AC3E}">
        <p14:creationId xmlns:p14="http://schemas.microsoft.com/office/powerpoint/2010/main" val="17005618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A970D6-2E67-4081-86CC-0EE8A2CB0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Kriterier for aktiviteter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AA19B5A-831D-486C-8A5A-DF92F0B547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b="1" dirty="0">
                <a:solidFill>
                  <a:schemeClr val="tx1"/>
                </a:solidFill>
              </a:rPr>
              <a:t>Udgangspunkt i udviklingsperioden – Ungdomstiden – anno 2020</a:t>
            </a:r>
          </a:p>
          <a:p>
            <a:endParaRPr lang="da-DK" b="1" dirty="0">
              <a:solidFill>
                <a:schemeClr val="tx1"/>
              </a:solidFill>
            </a:endParaRPr>
          </a:p>
          <a:p>
            <a:r>
              <a:rPr lang="da-DK" b="1" dirty="0">
                <a:solidFill>
                  <a:schemeClr val="tx1"/>
                </a:solidFill>
              </a:rPr>
              <a:t>Til gavn for andre end gruppen selv – samfundsmæssig retning</a:t>
            </a:r>
          </a:p>
          <a:p>
            <a:endParaRPr lang="da-DK" b="1" dirty="0">
              <a:solidFill>
                <a:schemeClr val="tx1"/>
              </a:solidFill>
            </a:endParaRPr>
          </a:p>
          <a:p>
            <a:r>
              <a:rPr lang="da-DK" b="1" dirty="0">
                <a:solidFill>
                  <a:schemeClr val="tx1"/>
                </a:solidFill>
              </a:rPr>
              <a:t>Indlejre humanistiske normer – omsorg for andre</a:t>
            </a:r>
          </a:p>
          <a:p>
            <a:endParaRPr lang="da-DK" b="1" dirty="0">
              <a:solidFill>
                <a:schemeClr val="tx1"/>
              </a:solidFill>
            </a:endParaRPr>
          </a:p>
          <a:p>
            <a:r>
              <a:rPr lang="da-DK" b="1" dirty="0">
                <a:solidFill>
                  <a:schemeClr val="tx1"/>
                </a:solidFill>
              </a:rPr>
              <a:t>Plads til alle</a:t>
            </a:r>
          </a:p>
        </p:txBody>
      </p:sp>
      <p:sp>
        <p:nvSpPr>
          <p:cNvPr id="5" name="Undertitel 2">
            <a:extLst>
              <a:ext uri="{FF2B5EF4-FFF2-40B4-BE49-F238E27FC236}">
                <a16:creationId xmlns:a16="http://schemas.microsoft.com/office/drawing/2014/main" id="{60C76B37-5321-49A3-9731-F529CE64C60E}"/>
              </a:ext>
            </a:extLst>
          </p:cNvPr>
          <p:cNvSpPr txBox="1">
            <a:spLocks/>
          </p:cNvSpPr>
          <p:nvPr/>
        </p:nvSpPr>
        <p:spPr>
          <a:xfrm>
            <a:off x="2901244" y="6142382"/>
            <a:ext cx="8934673" cy="616046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353535"/>
              </a:buClr>
              <a:buSzTx/>
              <a:buFont typeface="Wingdings 3" charset="2"/>
              <a:buChar char=""/>
              <a:tabLst/>
              <a:defRPr/>
            </a:pPr>
            <a:endParaRPr kumimoji="0" lang="da-DK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353535"/>
              </a:buClr>
              <a:buSzTx/>
              <a:buFont typeface="Wingdings 3" charset="2"/>
              <a:buNone/>
              <a:tabLst/>
              <a:defRPr/>
            </a:pPr>
            <a:r>
              <a:rPr kumimoji="0" lang="da-DK" sz="19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hlinkClick r:id="rId3"/>
              </a:rPr>
              <a:t>tokeagerschou.dk</a:t>
            </a:r>
            <a:r>
              <a:rPr kumimoji="0" lang="da-DK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13755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felt 2">
            <a:extLst>
              <a:ext uri="{FF2B5EF4-FFF2-40B4-BE49-F238E27FC236}">
                <a16:creationId xmlns:a16="http://schemas.microsoft.com/office/drawing/2014/main" id="{3DE26ED1-D4A1-4B18-8B69-483BF107BBDF}"/>
              </a:ext>
            </a:extLst>
          </p:cNvPr>
          <p:cNvSpPr txBox="1"/>
          <p:nvPr/>
        </p:nvSpPr>
        <p:spPr>
          <a:xfrm flipH="1" flipV="1">
            <a:off x="6347790" y="6142382"/>
            <a:ext cx="53008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Undertitel 2">
            <a:extLst>
              <a:ext uri="{FF2B5EF4-FFF2-40B4-BE49-F238E27FC236}">
                <a16:creationId xmlns:a16="http://schemas.microsoft.com/office/drawing/2014/main" id="{E56C1017-AEC0-45F1-91FE-FC44400CB3CF}"/>
              </a:ext>
            </a:extLst>
          </p:cNvPr>
          <p:cNvSpPr txBox="1">
            <a:spLocks/>
          </p:cNvSpPr>
          <p:nvPr/>
        </p:nvSpPr>
        <p:spPr>
          <a:xfrm>
            <a:off x="2901244" y="6142382"/>
            <a:ext cx="8934673" cy="616046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353535"/>
              </a:buClr>
              <a:buSzTx/>
              <a:buFont typeface="Wingdings 3" charset="2"/>
              <a:buChar char=""/>
              <a:tabLst/>
              <a:defRPr/>
            </a:pPr>
            <a:endParaRPr kumimoji="0" lang="da-DK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353535"/>
              </a:buClr>
              <a:buSzTx/>
              <a:buFont typeface="Wingdings 3" charset="2"/>
              <a:buNone/>
              <a:tabLst/>
              <a:defRPr/>
            </a:pPr>
            <a:r>
              <a:rPr kumimoji="0" lang="da-DK" sz="19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hlinkClick r:id="rId3"/>
              </a:rPr>
              <a:t>tokeagerschou.dk</a:t>
            </a:r>
            <a:r>
              <a:rPr kumimoji="0" lang="da-DK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5BBFB066-3049-421C-A838-AA3183F047FE}"/>
              </a:ext>
            </a:extLst>
          </p:cNvPr>
          <p:cNvSpPr txBox="1"/>
          <p:nvPr/>
        </p:nvSpPr>
        <p:spPr>
          <a:xfrm>
            <a:off x="1860698" y="467833"/>
            <a:ext cx="8830492" cy="103259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Fritiden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da-DK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Stedet, hvor du kan:</a:t>
            </a:r>
          </a:p>
          <a:p>
            <a:pPr marL="285750" marR="0" lvl="0" indent="-28575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a-DK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dyrke venskaber og interesser</a:t>
            </a:r>
          </a:p>
          <a:p>
            <a:pPr marL="285750" marR="0" lvl="0" indent="-28575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in real life and real time</a:t>
            </a:r>
            <a:endParaRPr kumimoji="0" lang="da-DK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a-DK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sammen med kompetente voksne</a:t>
            </a:r>
          </a:p>
          <a:p>
            <a:pPr marL="285750" marR="0" lvl="0" indent="-28575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a-DK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med mulighed for opmærksomhed, nærvær og engagement netop i dit liv</a:t>
            </a:r>
          </a:p>
          <a:p>
            <a:pPr marL="285750" marR="0" lvl="0" indent="-28575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a-DK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selv sætte dagsordenen for din fritid</a:t>
            </a:r>
          </a:p>
          <a:p>
            <a:pPr marL="285750" marR="0" lvl="0" indent="-28575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a-DK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træne i medbestemmelse </a:t>
            </a:r>
          </a:p>
          <a:p>
            <a:pPr marL="285750" marR="0" lvl="0" indent="-28575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a-DK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blive hjulpet og hjælpe andre</a:t>
            </a:r>
          </a:p>
          <a:p>
            <a:pPr marL="285750" marR="0" lvl="0" indent="-28575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a-DK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se alle farver i livet</a:t>
            </a:r>
          </a:p>
          <a:p>
            <a:pPr marL="285750" marR="0" lvl="0" indent="-28575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a-DK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opleve de store følelser og det dybe engagement</a:t>
            </a:r>
          </a:p>
          <a:p>
            <a:pPr marL="285750" marR="0" lvl="0" indent="-28575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a-DK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opleve dine første gangs – den første kæreste – den første optræden – den første døgndans – det første natløb……</a:t>
            </a:r>
          </a:p>
          <a:p>
            <a:pPr marL="285750" marR="0" lvl="0" indent="-28575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a-DK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få support netop til at teste dit talent uden frit fald.</a:t>
            </a:r>
          </a:p>
          <a:p>
            <a:pPr marL="285750" marR="0" lvl="0" indent="-28575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da-DK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da-DK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da-DK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da-DK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da-DK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da-DK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da-DK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da-DK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da-DK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da-DK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da-DK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da-DK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da-DK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da-DK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da-DK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0298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F27737A0-D7E0-4415-8E90-FD4F69E76C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11" name="Freeform 11">
              <a:extLst>
                <a:ext uri="{FF2B5EF4-FFF2-40B4-BE49-F238E27FC236}">
                  <a16:creationId xmlns:a16="http://schemas.microsoft.com/office/drawing/2014/main" id="{506CE375-B39D-4C51-A858-F4A3833110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2" name="Freeform 12">
              <a:extLst>
                <a:ext uri="{FF2B5EF4-FFF2-40B4-BE49-F238E27FC236}">
                  <a16:creationId xmlns:a16="http://schemas.microsoft.com/office/drawing/2014/main" id="{64EA8B46-395C-41F6-BE09-548B108098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3">
              <a:extLst>
                <a:ext uri="{FF2B5EF4-FFF2-40B4-BE49-F238E27FC236}">
                  <a16:creationId xmlns:a16="http://schemas.microsoft.com/office/drawing/2014/main" id="{BC7EDC6D-8B00-48D9-B8FD-9B5285FBCE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4">
              <a:extLst>
                <a:ext uri="{FF2B5EF4-FFF2-40B4-BE49-F238E27FC236}">
                  <a16:creationId xmlns:a16="http://schemas.microsoft.com/office/drawing/2014/main" id="{DE4BD3C3-5C1B-4305-BFA1-9054820BDD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5">
              <a:extLst>
                <a:ext uri="{FF2B5EF4-FFF2-40B4-BE49-F238E27FC236}">
                  <a16:creationId xmlns:a16="http://schemas.microsoft.com/office/drawing/2014/main" id="{4635ED79-E821-4CFD-9F97-D6137E5DCA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6">
              <a:extLst>
                <a:ext uri="{FF2B5EF4-FFF2-40B4-BE49-F238E27FC236}">
                  <a16:creationId xmlns:a16="http://schemas.microsoft.com/office/drawing/2014/main" id="{92FD5F9A-0D1B-4304-AC95-EA6A4E70E4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7">
              <a:extLst>
                <a:ext uri="{FF2B5EF4-FFF2-40B4-BE49-F238E27FC236}">
                  <a16:creationId xmlns:a16="http://schemas.microsoft.com/office/drawing/2014/main" id="{E9BB96F9-6F99-413C-909E-6FCF017C13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18">
              <a:extLst>
                <a:ext uri="{FF2B5EF4-FFF2-40B4-BE49-F238E27FC236}">
                  <a16:creationId xmlns:a16="http://schemas.microsoft.com/office/drawing/2014/main" id="{1CCAEE3F-DFD6-4F56-91DF-94C715261B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19">
              <a:extLst>
                <a:ext uri="{FF2B5EF4-FFF2-40B4-BE49-F238E27FC236}">
                  <a16:creationId xmlns:a16="http://schemas.microsoft.com/office/drawing/2014/main" id="{A9965128-6557-433B-B75B-BDF3073111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20">
              <a:extLst>
                <a:ext uri="{FF2B5EF4-FFF2-40B4-BE49-F238E27FC236}">
                  <a16:creationId xmlns:a16="http://schemas.microsoft.com/office/drawing/2014/main" id="{6ACA7D22-11B5-4768-B195-51BF6E7C16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1" name="Freeform 21">
              <a:extLst>
                <a:ext uri="{FF2B5EF4-FFF2-40B4-BE49-F238E27FC236}">
                  <a16:creationId xmlns:a16="http://schemas.microsoft.com/office/drawing/2014/main" id="{A10AD997-8BE7-4F95-8B7C-4E59DA1AC5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2" name="Freeform 22">
              <a:extLst>
                <a:ext uri="{FF2B5EF4-FFF2-40B4-BE49-F238E27FC236}">
                  <a16:creationId xmlns:a16="http://schemas.microsoft.com/office/drawing/2014/main" id="{DE270B5A-1647-4C9C-BA5F-6BC559F869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57D8AB18-1DD7-4D60-B9FA-190B47BB26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157"/>
            <a:ext cx="2356675" cy="6853096"/>
            <a:chOff x="6627813" y="195610"/>
            <a:chExt cx="1952625" cy="5678141"/>
          </a:xfrm>
        </p:grpSpPr>
        <p:sp>
          <p:nvSpPr>
            <p:cNvPr id="25" name="Freeform 27">
              <a:extLst>
                <a:ext uri="{FF2B5EF4-FFF2-40B4-BE49-F238E27FC236}">
                  <a16:creationId xmlns:a16="http://schemas.microsoft.com/office/drawing/2014/main" id="{AE3C8994-22F6-4B7D-B50B-80ECD1E2AF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6" name="Freeform 28">
              <a:extLst>
                <a:ext uri="{FF2B5EF4-FFF2-40B4-BE49-F238E27FC236}">
                  <a16:creationId xmlns:a16="http://schemas.microsoft.com/office/drawing/2014/main" id="{DDCDE2FF-5BFC-4807-AB1E-D6928F8F46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7" name="Freeform 29">
              <a:extLst>
                <a:ext uri="{FF2B5EF4-FFF2-40B4-BE49-F238E27FC236}">
                  <a16:creationId xmlns:a16="http://schemas.microsoft.com/office/drawing/2014/main" id="{63EF93F1-6EAF-4409-A623-76533740E1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30">
              <a:extLst>
                <a:ext uri="{FF2B5EF4-FFF2-40B4-BE49-F238E27FC236}">
                  <a16:creationId xmlns:a16="http://schemas.microsoft.com/office/drawing/2014/main" id="{ED3B5256-3F5C-4FDE-8A9A-5A124E92BA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31">
              <a:extLst>
                <a:ext uri="{FF2B5EF4-FFF2-40B4-BE49-F238E27FC236}">
                  <a16:creationId xmlns:a16="http://schemas.microsoft.com/office/drawing/2014/main" id="{ED5D4282-BFB9-4BFC-A20D-18E1C4EEA6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2">
              <a:extLst>
                <a:ext uri="{FF2B5EF4-FFF2-40B4-BE49-F238E27FC236}">
                  <a16:creationId xmlns:a16="http://schemas.microsoft.com/office/drawing/2014/main" id="{3E6394EB-0752-433A-BA70-AF42B45F17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3">
              <a:extLst>
                <a:ext uri="{FF2B5EF4-FFF2-40B4-BE49-F238E27FC236}">
                  <a16:creationId xmlns:a16="http://schemas.microsoft.com/office/drawing/2014/main" id="{DF27BE5F-DA8D-4260-9D0D-69E9CE1469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4">
              <a:extLst>
                <a:ext uri="{FF2B5EF4-FFF2-40B4-BE49-F238E27FC236}">
                  <a16:creationId xmlns:a16="http://schemas.microsoft.com/office/drawing/2014/main" id="{9A6E5CBE-AE54-40B7-9A00-E3975FEACB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5">
              <a:extLst>
                <a:ext uri="{FF2B5EF4-FFF2-40B4-BE49-F238E27FC236}">
                  <a16:creationId xmlns:a16="http://schemas.microsoft.com/office/drawing/2014/main" id="{6C307890-5461-4D51-ADA6-A3DA6D35B8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6">
              <a:extLst>
                <a:ext uri="{FF2B5EF4-FFF2-40B4-BE49-F238E27FC236}">
                  <a16:creationId xmlns:a16="http://schemas.microsoft.com/office/drawing/2014/main" id="{3F9B7E4B-6412-4B97-AD48-30B1F61F3B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5" name="Freeform 37">
              <a:extLst>
                <a:ext uri="{FF2B5EF4-FFF2-40B4-BE49-F238E27FC236}">
                  <a16:creationId xmlns:a16="http://schemas.microsoft.com/office/drawing/2014/main" id="{D345D359-869B-4305-B7D7-0B5C4FDEC1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6" name="Freeform 38">
              <a:extLst>
                <a:ext uri="{FF2B5EF4-FFF2-40B4-BE49-F238E27FC236}">
                  <a16:creationId xmlns:a16="http://schemas.microsoft.com/office/drawing/2014/main" id="{2F688B27-AEB8-45BD-9597-78A97EE0DD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4EB21FA6-8B6A-4699-8408-91E699800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0" name="Freeform 6">
            <a:extLst>
              <a:ext uri="{FF2B5EF4-FFF2-40B4-BE49-F238E27FC236}">
                <a16:creationId xmlns:a16="http://schemas.microsoft.com/office/drawing/2014/main" id="{BA1AABB7-0FD0-4445-8B8B-7A0C680C5C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A3AA7D40-5A06-48C2-B628-CD9DDE61927A}"/>
              </a:ext>
            </a:extLst>
          </p:cNvPr>
          <p:cNvSpPr txBox="1"/>
          <p:nvPr/>
        </p:nvSpPr>
        <p:spPr>
          <a:xfrm>
            <a:off x="5290397" y="1979922"/>
            <a:ext cx="6399212" cy="226278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/>
          <a:p>
            <a:pPr defTabSz="457200">
              <a:spcBef>
                <a:spcPct val="0"/>
              </a:spcBef>
              <a:spcAft>
                <a:spcPts val="600"/>
              </a:spcAft>
            </a:pPr>
            <a:r>
              <a:rPr lang="en-US" sz="3800" dirty="0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For de </a:t>
            </a:r>
            <a:r>
              <a:rPr lang="da-DK" sz="3800" dirty="0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interesserede</a:t>
            </a:r>
            <a:r>
              <a:rPr lang="en-US" sz="3800" dirty="0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:</a:t>
            </a:r>
          </a:p>
          <a:p>
            <a:pPr defTabSz="457200">
              <a:spcBef>
                <a:spcPct val="0"/>
              </a:spcBef>
              <a:spcAft>
                <a:spcPts val="600"/>
              </a:spcAft>
            </a:pPr>
            <a:r>
              <a:rPr lang="en-US" sz="2500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  <a:hlinkClick r:id="rId2"/>
              </a:rPr>
              <a:t>https://www.tokeagerschou.dk/staabi</a:t>
            </a:r>
            <a:endParaRPr lang="en-US" sz="2500" dirty="0">
              <a:solidFill>
                <a:schemeClr val="accent2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defTabSz="457200">
              <a:spcBef>
                <a:spcPct val="0"/>
              </a:spcBef>
              <a:spcAft>
                <a:spcPts val="600"/>
              </a:spcAft>
            </a:pPr>
            <a:endParaRPr lang="en-US" sz="2300" b="1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r>
              <a:rPr lang="da-DK" sz="2300" b="1" dirty="0">
                <a:latin typeface="Calibri" panose="020F0502020204030204" pitchFamily="34" charset="0"/>
                <a:cs typeface="Calibri" panose="020F0502020204030204" pitchFamily="34" charset="0"/>
              </a:rPr>
              <a:t>Anerkendelse som udgangspunkt i pædagogisk praksis</a:t>
            </a:r>
          </a:p>
          <a:p>
            <a:r>
              <a:rPr lang="da-DK" sz="2300" i="1" dirty="0">
                <a:latin typeface="Calibri" panose="020F0502020204030204" pitchFamily="34" charset="0"/>
                <a:cs typeface="Calibri" panose="020F0502020204030204" pitchFamily="34" charset="0"/>
              </a:rPr>
              <a:t>‐ Om anerkendelse som autentisk, gensidigt engagement</a:t>
            </a:r>
          </a:p>
          <a:p>
            <a:r>
              <a:rPr lang="da-DK" sz="2300" dirty="0">
                <a:latin typeface="Calibri" panose="020F0502020204030204" pitchFamily="34" charset="0"/>
                <a:cs typeface="Calibri" panose="020F0502020204030204" pitchFamily="34" charset="0"/>
              </a:rPr>
              <a:t>Speciallærer Johannes Papanikolaou &amp; Cand. Psych. Holger Knudsen Forman.</a:t>
            </a:r>
          </a:p>
          <a:p>
            <a:endParaRPr lang="da-DK" sz="2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a-DK" sz="2300" b="1" dirty="0">
                <a:latin typeface="Calibri" panose="020F0502020204030204" pitchFamily="34" charset="0"/>
                <a:cs typeface="Calibri" panose="020F0502020204030204" pitchFamily="34" charset="0"/>
              </a:rPr>
              <a:t>Fritid – tidsspilde, tidsfordriv eller et unikt</a:t>
            </a:r>
          </a:p>
          <a:p>
            <a:r>
              <a:rPr lang="da-DK" sz="2300" dirty="0">
                <a:latin typeface="Calibri" panose="020F0502020204030204" pitchFamily="34" charset="0"/>
                <a:cs typeface="Calibri" panose="020F0502020204030204" pitchFamily="34" charset="0"/>
              </a:rPr>
              <a:t>udviklingsrum?</a:t>
            </a:r>
          </a:p>
          <a:p>
            <a:r>
              <a:rPr lang="da-DK" sz="2300" dirty="0">
                <a:latin typeface="Calibri" panose="020F0502020204030204" pitchFamily="34" charset="0"/>
                <a:cs typeface="Calibri" panose="020F0502020204030204" pitchFamily="34" charset="0"/>
              </a:rPr>
              <a:t>Socialpædagog, Toke Agerschou.</a:t>
            </a:r>
          </a:p>
          <a:p>
            <a:r>
              <a:rPr lang="da-DK" sz="2300" dirty="0">
                <a:latin typeface="Calibri" panose="020F0502020204030204" pitchFamily="34" charset="0"/>
                <a:cs typeface="Calibri" panose="020F0502020204030204" pitchFamily="34" charset="0"/>
              </a:rPr>
              <a:t>__________________________________________</a:t>
            </a:r>
            <a:r>
              <a:rPr lang="da-DK" dirty="0"/>
              <a:t>______________________</a:t>
            </a:r>
          </a:p>
          <a:p>
            <a:endParaRPr lang="da-DK" dirty="0"/>
          </a:p>
          <a:p>
            <a:endParaRPr lang="da-DK" dirty="0"/>
          </a:p>
          <a:p>
            <a:endParaRPr lang="da-DK" dirty="0">
              <a:latin typeface="+mj-lt"/>
              <a:ea typeface="+mj-ea"/>
              <a:cs typeface="+mj-cs"/>
            </a:endParaRPr>
          </a:p>
          <a:p>
            <a:endParaRPr lang="en-US" dirty="0">
              <a:latin typeface="+mj-lt"/>
              <a:ea typeface="+mj-ea"/>
              <a:cs typeface="+mj-cs"/>
            </a:endParaRPr>
          </a:p>
        </p:txBody>
      </p:sp>
      <p:pic>
        <p:nvPicPr>
          <p:cNvPr id="4" name="Billede 3" descr="Et billede, der indeholder tekst, avis, skilt&#10;&#10;Automatisk genereret beskrivelse">
            <a:extLst>
              <a:ext uri="{FF2B5EF4-FFF2-40B4-BE49-F238E27FC236}">
                <a16:creationId xmlns:a16="http://schemas.microsoft.com/office/drawing/2014/main" id="{A971E4B8-043E-4B8B-9B82-D47341EB3CA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11"/>
          <a:stretch/>
        </p:blipFill>
        <p:spPr>
          <a:xfrm>
            <a:off x="2083323" y="1073453"/>
            <a:ext cx="2867710" cy="3821837"/>
          </a:xfrm>
          <a:prstGeom prst="rect">
            <a:avLst/>
          </a:prstGeom>
        </p:spPr>
      </p:pic>
      <p:sp>
        <p:nvSpPr>
          <p:cNvPr id="5" name="Rektangel 4">
            <a:extLst>
              <a:ext uri="{FF2B5EF4-FFF2-40B4-BE49-F238E27FC236}">
                <a16:creationId xmlns:a16="http://schemas.microsoft.com/office/drawing/2014/main" id="{8597560D-F29C-4895-846E-6DBF02D24142}"/>
              </a:ext>
            </a:extLst>
          </p:cNvPr>
          <p:cNvSpPr/>
          <p:nvPr/>
        </p:nvSpPr>
        <p:spPr>
          <a:xfrm>
            <a:off x="9878568" y="6488668"/>
            <a:ext cx="19261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>
              <a:spcBef>
                <a:spcPts val="1000"/>
              </a:spcBef>
              <a:buClr>
                <a:srgbClr val="353535"/>
              </a:buClr>
              <a:defRPr/>
            </a:pPr>
            <a:r>
              <a:rPr lang="da-DK" b="1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tokeagerschou.dk</a:t>
            </a:r>
            <a:r>
              <a:rPr lang="da-DK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390093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8597560D-F29C-4895-846E-6DBF02D24142}"/>
              </a:ext>
            </a:extLst>
          </p:cNvPr>
          <p:cNvSpPr/>
          <p:nvPr/>
        </p:nvSpPr>
        <p:spPr>
          <a:xfrm>
            <a:off x="9878568" y="6488668"/>
            <a:ext cx="19261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>
              <a:spcBef>
                <a:spcPts val="1000"/>
              </a:spcBef>
              <a:buClr>
                <a:srgbClr val="353535"/>
              </a:buClr>
              <a:defRPr/>
            </a:pPr>
            <a:r>
              <a:rPr lang="da-DK" b="1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tokeagerschou.dk</a:t>
            </a:r>
            <a:r>
              <a:rPr lang="da-DK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264385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Visk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375</Words>
  <Application>Microsoft Office PowerPoint</Application>
  <PresentationFormat>Widescreen</PresentationFormat>
  <Paragraphs>124</Paragraphs>
  <Slides>9</Slides>
  <Notes>5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2</vt:i4>
      </vt:variant>
      <vt:variant>
        <vt:lpstr>Slidetitler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Century Gothic</vt:lpstr>
      <vt:lpstr>Wingdings 3</vt:lpstr>
      <vt:lpstr>Office-tema</vt:lpstr>
      <vt:lpstr>Visk</vt:lpstr>
      <vt:lpstr> Odder Ungdomsskole Pædagogisk dag Lørdag d. 25.1.2020 </vt:lpstr>
      <vt:lpstr>PowerPoint-præsentation</vt:lpstr>
      <vt:lpstr>PowerPoint-præsentation</vt:lpstr>
      <vt:lpstr>PowerPoint-præsentation</vt:lpstr>
      <vt:lpstr>PowerPoint-præsentation</vt:lpstr>
      <vt:lpstr>Kriterier for aktiviteter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Odder Ungdomsskole Pædagogisk dag Lørdag d. 25.1.2020</dc:title>
  <dc:creator>Toke Agerschou</dc:creator>
  <cp:lastModifiedBy>Toke Agerschou</cp:lastModifiedBy>
  <cp:revision>2</cp:revision>
  <cp:lastPrinted>2020-01-23T12:00:27Z</cp:lastPrinted>
  <dcterms:created xsi:type="dcterms:W3CDTF">2020-01-23T09:01:12Z</dcterms:created>
  <dcterms:modified xsi:type="dcterms:W3CDTF">2020-01-23T16:50:18Z</dcterms:modified>
</cp:coreProperties>
</file>