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5" r:id="rId2"/>
  </p:sldMasterIdLst>
  <p:notesMasterIdLst>
    <p:notesMasterId r:id="rId27"/>
  </p:notesMasterIdLst>
  <p:sldIdLst>
    <p:sldId id="257" r:id="rId3"/>
    <p:sldId id="256" r:id="rId4"/>
    <p:sldId id="285" r:id="rId5"/>
    <p:sldId id="279" r:id="rId6"/>
    <p:sldId id="283" r:id="rId7"/>
    <p:sldId id="271" r:id="rId8"/>
    <p:sldId id="273" r:id="rId9"/>
    <p:sldId id="265" r:id="rId10"/>
    <p:sldId id="266" r:id="rId11"/>
    <p:sldId id="274" r:id="rId12"/>
    <p:sldId id="260" r:id="rId13"/>
    <p:sldId id="275" r:id="rId14"/>
    <p:sldId id="267" r:id="rId15"/>
    <p:sldId id="280" r:id="rId16"/>
    <p:sldId id="268" r:id="rId17"/>
    <p:sldId id="269" r:id="rId18"/>
    <p:sldId id="284" r:id="rId19"/>
    <p:sldId id="281" r:id="rId20"/>
    <p:sldId id="262" r:id="rId21"/>
    <p:sldId id="263" r:id="rId22"/>
    <p:sldId id="259" r:id="rId23"/>
    <p:sldId id="277" r:id="rId24"/>
    <p:sldId id="276" r:id="rId25"/>
    <p:sldId id="278" r:id="rId26"/>
  </p:sldIdLst>
  <p:sldSz cx="12192000" cy="6858000"/>
  <p:notesSz cx="6858000" cy="9525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ke Agerschou" initials="TA" lastIdx="1" clrIdx="0">
    <p:extLst>
      <p:ext uri="{19B8F6BF-5375-455C-9EA6-DF929625EA0E}">
        <p15:presenceInfo xmlns:p15="http://schemas.microsoft.com/office/powerpoint/2012/main" userId="aba2a5c3001a14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3DAFEF-A22D-41EE-A44C-40506CAA52E0}" v="26" dt="2019-05-27T11:21:00.6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ke Agerschou" userId="aba2a5c3001a1475" providerId="LiveId" clId="{DC3DAFEF-A22D-41EE-A44C-40506CAA52E0}"/>
    <pc:docChg chg="modSld sldOrd">
      <pc:chgData name="Toke Agerschou" userId="aba2a5c3001a1475" providerId="LiveId" clId="{DC3DAFEF-A22D-41EE-A44C-40506CAA52E0}" dt="2019-05-27T11:21:00.697" v="22"/>
      <pc:docMkLst>
        <pc:docMk/>
      </pc:docMkLst>
      <pc:sldChg chg="modSp">
        <pc:chgData name="Toke Agerschou" userId="aba2a5c3001a1475" providerId="LiveId" clId="{DC3DAFEF-A22D-41EE-A44C-40506CAA52E0}" dt="2019-05-26T19:04:24.681" v="21" actId="20577"/>
        <pc:sldMkLst>
          <pc:docMk/>
          <pc:sldMk cId="3266475816" sldId="256"/>
        </pc:sldMkLst>
        <pc:spChg chg="mod">
          <ac:chgData name="Toke Agerschou" userId="aba2a5c3001a1475" providerId="LiveId" clId="{DC3DAFEF-A22D-41EE-A44C-40506CAA52E0}" dt="2019-05-26T19:03:25.838" v="9" actId="20577"/>
          <ac:spMkLst>
            <pc:docMk/>
            <pc:sldMk cId="3266475816" sldId="256"/>
            <ac:spMk id="13" creationId="{F5E631B9-1F36-4D41-B139-45EF288707D3}"/>
          </ac:spMkLst>
        </pc:spChg>
        <pc:spChg chg="mod">
          <ac:chgData name="Toke Agerschou" userId="aba2a5c3001a1475" providerId="LiveId" clId="{DC3DAFEF-A22D-41EE-A44C-40506CAA52E0}" dt="2019-05-26T19:04:24.681" v="21" actId="20577"/>
          <ac:spMkLst>
            <pc:docMk/>
            <pc:sldMk cId="3266475816" sldId="256"/>
            <ac:spMk id="30" creationId="{7FA7777A-361F-4269-986A-FAB0EE05DD21}"/>
          </ac:spMkLst>
        </pc:spChg>
        <pc:picChg chg="mod">
          <ac:chgData name="Toke Agerschou" userId="aba2a5c3001a1475" providerId="LiveId" clId="{DC3DAFEF-A22D-41EE-A44C-40506CAA52E0}" dt="2019-05-26T19:03:33.304" v="10" actId="1076"/>
          <ac:picMkLst>
            <pc:docMk/>
            <pc:sldMk cId="3266475816" sldId="256"/>
            <ac:picMk id="11" creationId="{3BF357C0-C43A-4344-AE9D-A6F2A6B7F3B0}"/>
          </ac:picMkLst>
        </pc:picChg>
      </pc:sldChg>
      <pc:sldChg chg="ord">
        <pc:chgData name="Toke Agerschou" userId="aba2a5c3001a1475" providerId="LiveId" clId="{DC3DAFEF-A22D-41EE-A44C-40506CAA52E0}" dt="2019-05-27T11:21:00.697" v="22"/>
        <pc:sldMkLst>
          <pc:docMk/>
          <pc:sldMk cId="1478372436" sldId="273"/>
        </pc:sldMkLst>
      </pc:sldChg>
      <pc:sldChg chg="modSp">
        <pc:chgData name="Toke Agerschou" userId="aba2a5c3001a1475" providerId="LiveId" clId="{DC3DAFEF-A22D-41EE-A44C-40506CAA52E0}" dt="2019-05-26T10:34:22.221" v="1" actId="255"/>
        <pc:sldMkLst>
          <pc:docMk/>
          <pc:sldMk cId="2453886869" sldId="285"/>
        </pc:sldMkLst>
        <pc:spChg chg="mod">
          <ac:chgData name="Toke Agerschou" userId="aba2a5c3001a1475" providerId="LiveId" clId="{DC3DAFEF-A22D-41EE-A44C-40506CAA52E0}" dt="2019-05-26T10:34:22.221" v="1" actId="255"/>
          <ac:spMkLst>
            <pc:docMk/>
            <pc:sldMk cId="2453886869" sldId="285"/>
            <ac:spMk id="2" creationId="{5AC3CC01-8431-4269-A123-987FEA32A3F7}"/>
          </ac:spMkLst>
        </pc:spChg>
      </pc:sldChg>
    </pc:docChg>
  </pc:docChgLst>
  <pc:docChgLst>
    <pc:chgData name="Toke Agerschou" userId="aba2a5c3001a1475" providerId="LiveId" clId="{F0FDCCCF-92F9-4BCD-8FD3-125F87AA185F}"/>
    <pc:docChg chg="addSld delSld modSld sldOrd">
      <pc:chgData name="Toke Agerschou" userId="aba2a5c3001a1475" providerId="LiveId" clId="{F0FDCCCF-92F9-4BCD-8FD3-125F87AA185F}" dt="2019-05-26T10:23:43.288" v="26"/>
      <pc:docMkLst>
        <pc:docMk/>
      </pc:docMkLst>
      <pc:sldChg chg="addSp modSp modAnim">
        <pc:chgData name="Toke Agerschou" userId="aba2a5c3001a1475" providerId="LiveId" clId="{F0FDCCCF-92F9-4BCD-8FD3-125F87AA185F}" dt="2019-05-26T10:23:43.288" v="26"/>
        <pc:sldMkLst>
          <pc:docMk/>
          <pc:sldMk cId="3266475816" sldId="256"/>
        </pc:sldMkLst>
        <pc:spChg chg="add mod">
          <ac:chgData name="Toke Agerschou" userId="aba2a5c3001a1475" providerId="LiveId" clId="{F0FDCCCF-92F9-4BCD-8FD3-125F87AA185F}" dt="2019-05-26T10:21:23.298" v="23" actId="113"/>
          <ac:spMkLst>
            <pc:docMk/>
            <pc:sldMk cId="3266475816" sldId="256"/>
            <ac:spMk id="2" creationId="{0AFEFB7B-FB6A-4767-B17A-A02485652043}"/>
          </ac:spMkLst>
        </pc:spChg>
      </pc:sldChg>
      <pc:sldChg chg="del">
        <pc:chgData name="Toke Agerschou" userId="aba2a5c3001a1475" providerId="LiveId" clId="{F0FDCCCF-92F9-4BCD-8FD3-125F87AA185F}" dt="2019-05-26T10:18:23.678" v="6" actId="2696"/>
        <pc:sldMkLst>
          <pc:docMk/>
          <pc:sldMk cId="4280121160" sldId="258"/>
        </pc:sldMkLst>
      </pc:sldChg>
      <pc:sldChg chg="del">
        <pc:chgData name="Toke Agerschou" userId="aba2a5c3001a1475" providerId="LiveId" clId="{F0FDCCCF-92F9-4BCD-8FD3-125F87AA185F}" dt="2019-05-26T10:18:23.647" v="4" actId="2696"/>
        <pc:sldMkLst>
          <pc:docMk/>
          <pc:sldMk cId="2526080624" sldId="261"/>
        </pc:sldMkLst>
      </pc:sldChg>
      <pc:sldChg chg="del">
        <pc:chgData name="Toke Agerschou" userId="aba2a5c3001a1475" providerId="LiveId" clId="{F0FDCCCF-92F9-4BCD-8FD3-125F87AA185F}" dt="2019-05-26T10:18:23.662" v="5" actId="2696"/>
        <pc:sldMkLst>
          <pc:docMk/>
          <pc:sldMk cId="104391460" sldId="264"/>
        </pc:sldMkLst>
      </pc:sldChg>
      <pc:sldChg chg="del">
        <pc:chgData name="Toke Agerschou" userId="aba2a5c3001a1475" providerId="LiveId" clId="{F0FDCCCF-92F9-4BCD-8FD3-125F87AA185F}" dt="2019-05-26T10:18:23.618" v="2" actId="2696"/>
        <pc:sldMkLst>
          <pc:docMk/>
          <pc:sldMk cId="1013564445" sldId="282"/>
        </pc:sldMkLst>
      </pc:sldChg>
      <pc:sldChg chg="del">
        <pc:chgData name="Toke Agerschou" userId="aba2a5c3001a1475" providerId="LiveId" clId="{F0FDCCCF-92F9-4BCD-8FD3-125F87AA185F}" dt="2019-05-26T10:18:23.603" v="1" actId="2696"/>
        <pc:sldMkLst>
          <pc:docMk/>
          <pc:sldMk cId="2287289786" sldId="285"/>
        </pc:sldMkLst>
      </pc:sldChg>
      <pc:sldChg chg="add ord">
        <pc:chgData name="Toke Agerschou" userId="aba2a5c3001a1475" providerId="LiveId" clId="{F0FDCCCF-92F9-4BCD-8FD3-125F87AA185F}" dt="2019-05-26T10:19:19.020" v="10"/>
        <pc:sldMkLst>
          <pc:docMk/>
          <pc:sldMk cId="2453886869" sldId="285"/>
        </pc:sldMkLst>
      </pc:sldChg>
      <pc:sldChg chg="del">
        <pc:chgData name="Toke Agerschou" userId="aba2a5c3001a1475" providerId="LiveId" clId="{F0FDCCCF-92F9-4BCD-8FD3-125F87AA185F}" dt="2019-05-26T10:18:23.631" v="3" actId="2696"/>
        <pc:sldMkLst>
          <pc:docMk/>
          <pc:sldMk cId="2938607885" sldId="286"/>
        </pc:sldMkLst>
      </pc:sldChg>
      <pc:sldChg chg="del">
        <pc:chgData name="Toke Agerschou" userId="aba2a5c3001a1475" providerId="LiveId" clId="{F0FDCCCF-92F9-4BCD-8FD3-125F87AA185F}" dt="2019-05-26T10:18:23.587" v="0" actId="2696"/>
        <pc:sldMkLst>
          <pc:docMk/>
          <pc:sldMk cId="737053972" sldId="287"/>
        </pc:sldMkLst>
      </pc:sldChg>
      <pc:sldChg chg="del">
        <pc:chgData name="Toke Agerschou" userId="aba2a5c3001a1475" providerId="LiveId" clId="{F0FDCCCF-92F9-4BCD-8FD3-125F87AA185F}" dt="2019-05-26T10:18:23.694" v="8" actId="2696"/>
        <pc:sldMkLst>
          <pc:docMk/>
          <pc:sldMk cId="497705823" sldId="289"/>
        </pc:sldMkLst>
      </pc:sldChg>
      <pc:sldChg chg="del">
        <pc:chgData name="Toke Agerschou" userId="aba2a5c3001a1475" providerId="LiveId" clId="{F0FDCCCF-92F9-4BCD-8FD3-125F87AA185F}" dt="2019-05-26T10:18:23.678" v="7" actId="2696"/>
        <pc:sldMkLst>
          <pc:docMk/>
          <pc:sldMk cId="1285581501" sldId="29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536" cy="477043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879" y="0"/>
            <a:ext cx="2971536" cy="477043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A3C71A5E-2B69-4950-8BAA-2B804E1812DF}" type="datetimeFigureOut">
              <a:rPr lang="da-DK" smtClean="0"/>
              <a:t>27-05-2019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1190625"/>
            <a:ext cx="5716588" cy="3214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6593" y="4583411"/>
            <a:ext cx="5486400" cy="3751361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047959"/>
            <a:ext cx="2971536" cy="47704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879" y="9047959"/>
            <a:ext cx="2971536" cy="477042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B10E7071-0549-47D0-BC10-CAB631B6B40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95437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E7071-0549-47D0-BC10-CAB631B6B403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0366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0E7071-0549-47D0-BC10-CAB631B6B403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8348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DC80A4-A1BB-45D8-87DB-9D9FD5C8B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E3391E6-2BAB-4817-8412-386007EF7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9E75366-DF6E-4DD5-A906-C3DF589E5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B9B6-2520-4024-9335-E0BBE375F415}" type="datetimeFigureOut">
              <a:rPr lang="da-DK" smtClean="0"/>
              <a:t>27-05-2019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7767693-F2FB-4640-AE08-59F9E04E9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B658CB9-016E-430B-9549-539AEE46F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5885-44A6-4F2D-8A71-052DFB9A6B0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270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36AB69-4E5B-4DCF-9C3C-A19564E3C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63630AB-0D46-4DFE-BB48-E7EC280FA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1F0E01B-F415-465B-B491-A00EB2C16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B9B6-2520-4024-9335-E0BBE375F415}" type="datetimeFigureOut">
              <a:rPr lang="da-DK" smtClean="0"/>
              <a:t>27-05-2019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5024423-A1CA-4146-A8DF-6A4A9B1A1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B01D3B8-B415-4AA5-B7FE-DB713F46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5885-44A6-4F2D-8A71-052DFB9A6B0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49704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A2CC28-8240-4AEB-B0D7-40ED9FBC5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714C0EF-DEC8-4782-948F-6E5A7EA7B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E4204A1-C1E3-4F7B-AA85-BACD0AC42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B9B6-2520-4024-9335-E0BBE375F415}" type="datetimeFigureOut">
              <a:rPr lang="da-DK" smtClean="0"/>
              <a:t>27-05-2019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7480B47-CDB3-45CE-A631-E7DCEE1AF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B60CB42-52CC-4E1A-8F79-10E0C25C8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5885-44A6-4F2D-8A71-052DFB9A6B0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994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3CE954-9A92-434B-94D5-91E977B9B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2566F31-CFD7-4FB0-8F29-F6565B6D0C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E0F9EE9-3949-4DF6-A089-437AF98BD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0F81123-43E5-4276-8C9F-D134DF0BA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B9B6-2520-4024-9335-E0BBE375F415}" type="datetimeFigureOut">
              <a:rPr lang="da-DK" smtClean="0"/>
              <a:t>27-05-2019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9067CCC-34DA-4ADE-A9EA-6F87690E6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B4543C2-4C62-40CA-A6F4-3AD9B5A13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5885-44A6-4F2D-8A71-052DFB9A6B0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8432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F64CBE-14BF-4A0F-842C-21173CCDD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BBE6D6B-8C03-428E-94C7-B791730E2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F2FF0C6-95D4-4B3E-B9F9-D4BC2D694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5790CEF-8D0F-4165-98D4-CED6B54B8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DC02271-2765-463A-8E63-21F93922E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3CAB4EFE-6515-4E7B-ACB4-32E8B9FCD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B9B6-2520-4024-9335-E0BBE375F415}" type="datetimeFigureOut">
              <a:rPr lang="da-DK" smtClean="0"/>
              <a:t>27-05-2019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EE343D78-BC80-4414-ADF4-F0176A3FF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E96ED8C7-2A3C-4522-9EEC-47AB4E9E2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5885-44A6-4F2D-8A71-052DFB9A6B0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04260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A7409A-23AC-4FB7-80CE-32C1DA465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A45909D-55CF-43E7-AFB0-E307EDC78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B9B6-2520-4024-9335-E0BBE375F415}" type="datetimeFigureOut">
              <a:rPr lang="da-DK" smtClean="0"/>
              <a:t>27-05-2019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74CA7A9-71F1-42B6-98C5-EC79DA654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490BF5B-73BA-415E-B41B-4C6C54A25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5885-44A6-4F2D-8A71-052DFB9A6B0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3738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8F058D4-0483-4AC4-92EB-224A46E02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B9B6-2520-4024-9335-E0BBE375F415}" type="datetimeFigureOut">
              <a:rPr lang="da-DK" smtClean="0"/>
              <a:t>27-05-2019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C7BCC20-4F4E-4903-A776-15B1ABCDF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77401CE-33FC-49A8-A061-5CCB80EA6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5885-44A6-4F2D-8A71-052DFB9A6B0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8006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7E061A-AA6B-43AF-89E3-71EF92479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837C40E-0CBD-4DFC-9ADA-E5094C887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862CD64-FF11-4176-914C-B1DEB9DA2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E9E7E13-8052-42C8-82E5-17E7BE1A5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B9B6-2520-4024-9335-E0BBE375F415}" type="datetimeFigureOut">
              <a:rPr lang="da-DK" smtClean="0"/>
              <a:t>27-05-2019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23587B8-84FE-4A9F-B116-BF62590C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4762BCB-CCF2-463B-B758-99C5B18E4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5885-44A6-4F2D-8A71-052DFB9A6B0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73747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D213E9-5EB5-44D5-B23A-038064213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B51E495D-9749-4693-90D8-2F1087CF87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27BDB8C-AF83-416D-BFD0-318B516B7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B3DE79B-AFB5-460F-B135-4E2EED920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B9B6-2520-4024-9335-E0BBE375F415}" type="datetimeFigureOut">
              <a:rPr lang="da-DK" smtClean="0"/>
              <a:t>27-05-2019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463CA4E-718B-4070-BA37-0F33549D0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31CEE79-823A-43E6-9590-267EC00F1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5885-44A6-4F2D-8A71-052DFB9A6B0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4263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79138D-3B5F-4088-874F-C3B44575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4C015113-B6EE-4016-9E4D-402265A8A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E528D9-F5D7-4CA6-A574-D777FD960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B9B6-2520-4024-9335-E0BBE375F415}" type="datetimeFigureOut">
              <a:rPr lang="da-DK" smtClean="0"/>
              <a:t>27-05-2019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E7254B8-052A-4308-930B-9570C4B8D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352C18E-D3C3-4215-BE0F-64DBE65F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5885-44A6-4F2D-8A71-052DFB9A6B0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9325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8AC769FA-71E5-4734-8D27-A9C4EA6528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1538837-2EA5-46CC-B540-289B2CFA2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1C39A04-B793-48B4-BE9D-7CA2F9D93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5B9B6-2520-4024-9335-E0BBE375F415}" type="datetimeFigureOut">
              <a:rPr lang="da-DK" smtClean="0"/>
              <a:t>27-05-2019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70F5029-5438-4CDC-B7B2-38412F3B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A34081E-E1AC-409E-B676-E3ADB42B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5885-44A6-4F2D-8A71-052DFB9A6B0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75692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 tekstboks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6"/>
          <p:cNvSpPr>
            <a:spLocks noGrp="1"/>
          </p:cNvSpPr>
          <p:nvPr>
            <p:ph type="body" sz="quarter" idx="10"/>
          </p:nvPr>
        </p:nvSpPr>
        <p:spPr>
          <a:xfrm>
            <a:off x="623392" y="1412779"/>
            <a:ext cx="5088565" cy="352839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23392" y="202631"/>
            <a:ext cx="10849205" cy="706090"/>
          </a:xfrm>
        </p:spPr>
        <p:txBody>
          <a:bodyPr/>
          <a:lstStyle>
            <a:lvl1pPr>
              <a:defRPr sz="3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6" name="Pladsholder til tekst 6"/>
          <p:cNvSpPr>
            <a:spLocks noGrp="1"/>
          </p:cNvSpPr>
          <p:nvPr>
            <p:ph type="body" sz="quarter" idx="11"/>
          </p:nvPr>
        </p:nvSpPr>
        <p:spPr>
          <a:xfrm>
            <a:off x="6384032" y="1412779"/>
            <a:ext cx="5088565" cy="3528391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63069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6"/>
          <p:cNvSpPr>
            <a:spLocks noGrp="1"/>
          </p:cNvSpPr>
          <p:nvPr>
            <p:ph type="body" sz="quarter" idx="10"/>
          </p:nvPr>
        </p:nvSpPr>
        <p:spPr>
          <a:xfrm>
            <a:off x="623392" y="1412779"/>
            <a:ext cx="10849205" cy="352839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0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23392" y="202631"/>
            <a:ext cx="10849205" cy="706090"/>
          </a:xfrm>
        </p:spPr>
        <p:txBody>
          <a:bodyPr/>
          <a:lstStyle>
            <a:lvl1pPr>
              <a:defRPr sz="3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428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FD031569-9AF8-44A9-B7E1-7B9AFCA59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849054B-CBDE-4996-86F8-3E77FDC00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17353F2-F633-49BA-ADB9-4A29A967ED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5B9B6-2520-4024-9335-E0BBE375F415}" type="datetimeFigureOut">
              <a:rPr lang="da-DK" smtClean="0"/>
              <a:t>27-05-2019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2C62918-6CF5-4095-8DD8-085707D0B5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598E3AB-841E-4D4B-B545-7D005DE9B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15885-44A6-4F2D-8A71-052DFB9A6B0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266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oke@tokeagerschou.d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toke@tokeagerschou.dk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toke@tokeagerschou.dk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toke@tokeagerschou.dk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y5-ANkGeo8" TargetMode="External"/><Relationship Id="rId2" Type="http://schemas.openxmlformats.org/officeDocument/2006/relationships/hyperlink" Target="https://youtu.be/IOuQDmmy4Rs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toke@tokeagerschou.dk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toke@tokeagerschou.dk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oke@tokeagerschou.dk" TargetMode="External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toke@tokeagerschou.dk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toke@tokeagerschou.dk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toke@tokeagerschou.dk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toke@tokeagerschou.dk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toke@tokeagerschou.d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toke@tokeagerschou.dk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mailto:toke@tokeagerschou.dk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toke@tokeagerschou.dk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3DE26ED1-D4A1-4B18-8B69-483BF107BBDF}"/>
              </a:ext>
            </a:extLst>
          </p:cNvPr>
          <p:cNvSpPr txBox="1"/>
          <p:nvPr/>
        </p:nvSpPr>
        <p:spPr>
          <a:xfrm flipH="1" flipV="1">
            <a:off x="6347790" y="6142382"/>
            <a:ext cx="5300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6" name="Undertitel 2">
            <a:extLst>
              <a:ext uri="{FF2B5EF4-FFF2-40B4-BE49-F238E27FC236}">
                <a16:creationId xmlns:a16="http://schemas.microsoft.com/office/drawing/2014/main" id="{E56C1017-AEC0-45F1-91FE-FC44400CB3CF}"/>
              </a:ext>
            </a:extLst>
          </p:cNvPr>
          <p:cNvSpPr txBox="1">
            <a:spLocks/>
          </p:cNvSpPr>
          <p:nvPr/>
        </p:nvSpPr>
        <p:spPr>
          <a:xfrm>
            <a:off x="2920517" y="6142382"/>
            <a:ext cx="8915399" cy="61604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  <a:p>
            <a:pPr marL="0" indent="0" algn="r">
              <a:buNone/>
            </a:pPr>
            <a:r>
              <a:rPr lang="da-DK" sz="1900" b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tokeagerschou.dk</a:t>
            </a:r>
            <a:r>
              <a:rPr lang="da-DK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829FBC41-02B9-4D4A-94CC-A6A3360D0C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809513"/>
              </p:ext>
            </p:extLst>
          </p:nvPr>
        </p:nvGraphicFramePr>
        <p:xfrm>
          <a:off x="3498113" y="871869"/>
          <a:ext cx="4978586" cy="58865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4298">
                  <a:extLst>
                    <a:ext uri="{9D8B030D-6E8A-4147-A177-3AD203B41FA5}">
                      <a16:colId xmlns:a16="http://schemas.microsoft.com/office/drawing/2014/main" val="1163009659"/>
                    </a:ext>
                  </a:extLst>
                </a:gridCol>
                <a:gridCol w="3604288">
                  <a:extLst>
                    <a:ext uri="{9D8B030D-6E8A-4147-A177-3AD203B41FA5}">
                      <a16:colId xmlns:a16="http://schemas.microsoft.com/office/drawing/2014/main" val="1299524979"/>
                    </a:ext>
                  </a:extLst>
                </a:gridCol>
              </a:tblGrid>
              <a:tr h="2354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Tid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Programpunkt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15618217"/>
                  </a:ext>
                </a:extLst>
              </a:tr>
              <a:tr h="941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09.00 – 09.10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Rammesætning: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Hvorfor skal vi tale ungdom og ungemiljø?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Karen Marie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2962737"/>
                  </a:ext>
                </a:extLst>
              </a:tr>
              <a:tr h="941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09.10 – 09.20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Præsentation Toke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Hvad skal vi igennem? Og hvor skulle vi gerne lande?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 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7573012"/>
                  </a:ext>
                </a:extLst>
              </a:tr>
              <a:tr h="470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09.20 – 10.00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Almen udviklingsmodel – om mennesker.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9164181"/>
                  </a:ext>
                </a:extLst>
              </a:tr>
              <a:tr h="941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10.00 – 10.40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Kaffe i rummet – sammen med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Teamarbejde: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Hvad driver værket hos dig og jer?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5445686"/>
                  </a:ext>
                </a:extLst>
              </a:tr>
              <a:tr h="941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10.40 – 11.20  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Introduktion til: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Kvalificeret selvbestemmelse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– KVAS-VITAL og KVAS 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Øvelse er indlagt.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5740390"/>
                  </a:ext>
                </a:extLst>
              </a:tr>
              <a:tr h="4709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11.20 – 11.25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Pusterum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6632755"/>
                  </a:ext>
                </a:extLst>
              </a:tr>
              <a:tr h="941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>
                          <a:effectLst/>
                        </a:rPr>
                        <a:t>11.25 – 12.00</a:t>
                      </a:r>
                      <a:endParaRPr lang="da-DK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a-DK" sz="1100" dirty="0">
                          <a:effectLst/>
                        </a:rPr>
                        <a:t>Hvad er et ungemiljø efter den skemalagte uddannelsestid? Hvad kan fritid?</a:t>
                      </a:r>
                      <a:br>
                        <a:rPr lang="da-DK" sz="1100" dirty="0">
                          <a:effectLst/>
                        </a:rPr>
                      </a:br>
                      <a:r>
                        <a:rPr lang="da-DK" sz="1100" dirty="0">
                          <a:effectLst/>
                        </a:rPr>
                        <a:t>Kriterier for aktiviteter.</a:t>
                      </a:r>
                      <a:endParaRPr lang="da-DK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3888981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6D84264-43D9-47A0-B5AF-BEE33426A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8047" y="161620"/>
            <a:ext cx="90717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Program for medarbejdersamling FGU-Vendsyssel tirsdag d. 28. maj 9.00 – 12.00.</a:t>
            </a:r>
            <a:endParaRPr kumimoji="0" lang="da-DK" altLang="da-DK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062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36A9428B-6958-42EA-9A63-4403832BE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To perspektiver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B1978A7-E68A-4AF6-AE54-811E77F5A8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2489" t="4798" r="66436" b="59023"/>
          <a:stretch/>
        </p:blipFill>
        <p:spPr bwMode="auto">
          <a:xfrm>
            <a:off x="2375528" y="1558881"/>
            <a:ext cx="189632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D1DE90E-110C-4614-89D6-523F62897B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63225" t="6209" r="16220" b="59022"/>
          <a:stretch/>
        </p:blipFill>
        <p:spPr bwMode="auto">
          <a:xfrm>
            <a:off x="7248128" y="1563646"/>
            <a:ext cx="189632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6F0D5FF9-05EF-4BB3-8617-8601C686FA3B}"/>
              </a:ext>
            </a:extLst>
          </p:cNvPr>
          <p:cNvGrpSpPr>
            <a:grpSpLocks noChangeAspect="1"/>
          </p:cNvGrpSpPr>
          <p:nvPr/>
        </p:nvGrpSpPr>
        <p:grpSpPr>
          <a:xfrm>
            <a:off x="9736183" y="908721"/>
            <a:ext cx="1736414" cy="998479"/>
            <a:chOff x="4727848" y="1267590"/>
            <a:chExt cx="5509662" cy="3370026"/>
          </a:xfrm>
        </p:grpSpPr>
        <p:pic>
          <p:nvPicPr>
            <p:cNvPr id="7" name="Billede 6">
              <a:extLst>
                <a:ext uri="{FF2B5EF4-FFF2-40B4-BE49-F238E27FC236}">
                  <a16:creationId xmlns:a16="http://schemas.microsoft.com/office/drawing/2014/main" id="{4FC1E010-E990-4539-8A46-DFA136D77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7848" y="1267590"/>
              <a:ext cx="3133398" cy="235004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8" name="Billede 7">
              <a:extLst>
                <a:ext uri="{FF2B5EF4-FFF2-40B4-BE49-F238E27FC236}">
                  <a16:creationId xmlns:a16="http://schemas.microsoft.com/office/drawing/2014/main" id="{89BA16BD-62C1-4EE7-9EB0-CA692851F7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4112" y="2287567"/>
              <a:ext cx="3133398" cy="235004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9" name="Tekstfelt 8">
            <a:extLst>
              <a:ext uri="{FF2B5EF4-FFF2-40B4-BE49-F238E27FC236}">
                <a16:creationId xmlns:a16="http://schemas.microsoft.com/office/drawing/2014/main" id="{BE1D6AE4-AB1E-4A19-992A-B040250928E1}"/>
              </a:ext>
            </a:extLst>
          </p:cNvPr>
          <p:cNvSpPr txBox="1"/>
          <p:nvPr/>
        </p:nvSpPr>
        <p:spPr>
          <a:xfrm>
            <a:off x="1539720" y="3579870"/>
            <a:ext cx="3560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>
                <a:solidFill>
                  <a:schemeClr val="tx1"/>
                </a:solidFill>
              </a:rPr>
              <a:t>”Looking AT” - perspektivet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4B6F8C8D-4055-4922-9A38-C2070733A77C}"/>
              </a:ext>
            </a:extLst>
          </p:cNvPr>
          <p:cNvSpPr txBox="1"/>
          <p:nvPr/>
        </p:nvSpPr>
        <p:spPr>
          <a:xfrm>
            <a:off x="6399101" y="3575105"/>
            <a:ext cx="3594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000" b="1" dirty="0">
                <a:solidFill>
                  <a:schemeClr val="tx1"/>
                </a:solidFill>
              </a:rPr>
              <a:t>”Looking AS” - perspektivet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637276E0-DDC4-41B7-AF29-3BBE2DB4ACBE}"/>
              </a:ext>
            </a:extLst>
          </p:cNvPr>
          <p:cNvSpPr txBox="1"/>
          <p:nvPr/>
        </p:nvSpPr>
        <p:spPr>
          <a:xfrm>
            <a:off x="1968269" y="4225264"/>
            <a:ext cx="2703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>
                <a:solidFill>
                  <a:schemeClr val="tx1"/>
                </a:solidFill>
              </a:rPr>
              <a:t>Prøve at forstå personen ved at kigge på vedkommende </a:t>
            </a:r>
            <a:r>
              <a:rPr lang="da-DK" sz="2000" i="1" dirty="0">
                <a:solidFill>
                  <a:schemeClr val="tx1"/>
                </a:solidFill>
              </a:rPr>
              <a:t>udefra ind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1C4655EF-7620-49EC-839E-9589156DABDA}"/>
              </a:ext>
            </a:extLst>
          </p:cNvPr>
          <p:cNvSpPr txBox="1"/>
          <p:nvPr/>
        </p:nvSpPr>
        <p:spPr>
          <a:xfrm>
            <a:off x="6844384" y="4225264"/>
            <a:ext cx="27038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000" dirty="0">
                <a:solidFill>
                  <a:schemeClr val="tx1"/>
                </a:solidFill>
              </a:rPr>
              <a:t>Prøve at forstå hvordan personen kigger på verden </a:t>
            </a:r>
            <a:r>
              <a:rPr lang="da-DK" sz="2000" i="1" dirty="0">
                <a:solidFill>
                  <a:schemeClr val="tx1"/>
                </a:solidFill>
              </a:rPr>
              <a:t>indefra ud</a:t>
            </a:r>
          </a:p>
        </p:txBody>
      </p:sp>
    </p:spTree>
    <p:extLst>
      <p:ext uri="{BB962C8B-B14F-4D97-AF65-F5344CB8AC3E}">
        <p14:creationId xmlns:p14="http://schemas.microsoft.com/office/powerpoint/2010/main" val="3106092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Billede 5" descr="Et billede, der indeholder tekst, kort&#10;&#10;Automatisk genereret beskrivelse">
            <a:extLst>
              <a:ext uri="{FF2B5EF4-FFF2-40B4-BE49-F238E27FC236}">
                <a16:creationId xmlns:a16="http://schemas.microsoft.com/office/drawing/2014/main" id="{80532A58-9063-4207-81A7-D0E31F6BE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254" y="0"/>
            <a:ext cx="9321492" cy="687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84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2">
            <a:extLst>
              <a:ext uri="{FF2B5EF4-FFF2-40B4-BE49-F238E27FC236}">
                <a16:creationId xmlns:a16="http://schemas.microsoft.com/office/drawing/2014/main" id="{9D6855A5-0EDF-49C3-A23B-54A0A6DFD0C4}"/>
              </a:ext>
            </a:extLst>
          </p:cNvPr>
          <p:cNvSpPr txBox="1">
            <a:spLocks/>
          </p:cNvSpPr>
          <p:nvPr/>
        </p:nvSpPr>
        <p:spPr>
          <a:xfrm>
            <a:off x="2799644" y="6142382"/>
            <a:ext cx="9036273" cy="61604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  <a:p>
            <a:pPr marL="0" indent="0" algn="r">
              <a:buNone/>
            </a:pPr>
            <a:r>
              <a:rPr lang="da-DK" sz="1900" b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tokeagerschou.dk</a:t>
            </a:r>
            <a:r>
              <a:rPr lang="da-DK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3B8D6AF0-1317-4D73-B7A8-4DF3DA8B3394}"/>
              </a:ext>
            </a:extLst>
          </p:cNvPr>
          <p:cNvSpPr txBox="1"/>
          <p:nvPr/>
        </p:nvSpPr>
        <p:spPr>
          <a:xfrm>
            <a:off x="3551274" y="3167390"/>
            <a:ext cx="7984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/>
              <a:t>Begrebet : Meta-læring</a:t>
            </a:r>
          </a:p>
        </p:txBody>
      </p:sp>
    </p:spTree>
    <p:extLst>
      <p:ext uri="{BB962C8B-B14F-4D97-AF65-F5344CB8AC3E}">
        <p14:creationId xmlns:p14="http://schemas.microsoft.com/office/powerpoint/2010/main" val="1700561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5AA0C757-8F03-4FEB-B6DB-570970E92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657908"/>
              </p:ext>
            </p:extLst>
          </p:nvPr>
        </p:nvGraphicFramePr>
        <p:xfrm>
          <a:off x="2731254" y="928511"/>
          <a:ext cx="7134447" cy="58363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97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7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5725">
                <a:tc>
                  <a:txBody>
                    <a:bodyPr/>
                    <a:lstStyle/>
                    <a:p>
                      <a:r>
                        <a:rPr lang="da-DK" sz="2000" b="1" dirty="0">
                          <a:solidFill>
                            <a:srgbClr val="00B050"/>
                          </a:solidFill>
                        </a:rPr>
                        <a:t>Teknikalitet: </a:t>
                      </a:r>
                    </a:p>
                    <a:p>
                      <a:r>
                        <a:rPr lang="da-DK" b="0" dirty="0">
                          <a:solidFill>
                            <a:srgbClr val="00B050"/>
                          </a:solidFill>
                        </a:rPr>
                        <a:t>Faglig kunnen og anden kunnen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a-DK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Lære at svømme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a-DK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Lære</a:t>
                      </a:r>
                      <a:r>
                        <a:rPr lang="da-DK" sz="11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f</a:t>
                      </a:r>
                      <a:r>
                        <a:rPr lang="da-DK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lyde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a-DK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Trække vejret under vand (gennem en regulator)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a-DK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Hygiejne (snak om hvordan man vasker sig)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a-DK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Dykkersprog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a-DK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Kropssprog under vand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a-DK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Viden om dykkerudstyr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a-DK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Viden om sikkerhed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a-DK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Vand</a:t>
                      </a:r>
                      <a:r>
                        <a:rPr lang="da-DK" sz="11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som element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a-DK" sz="11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Matematiske kompetencer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a-DK" sz="11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Dykkerteknikker </a:t>
                      </a:r>
                      <a:endParaRPr lang="da-DK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b="1" dirty="0">
                          <a:solidFill>
                            <a:srgbClr val="FF9900"/>
                          </a:solidFill>
                        </a:rPr>
                        <a:t>Socialitet: </a:t>
                      </a:r>
                    </a:p>
                    <a:p>
                      <a:r>
                        <a:rPr lang="da-DK" b="0" dirty="0">
                          <a:solidFill>
                            <a:srgbClr val="FF9900"/>
                          </a:solidFill>
                        </a:rPr>
                        <a:t>Social kompetence og samhørighed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a-DK" sz="1100" baseline="0" dirty="0"/>
                        <a:t>Relationer</a:t>
                      </a:r>
                      <a:r>
                        <a:rPr lang="da-DK" sz="1100" dirty="0"/>
                        <a:t> udover</a:t>
                      </a:r>
                      <a:r>
                        <a:rPr lang="da-DK" sz="1100" baseline="0" dirty="0"/>
                        <a:t> klasser, årgange og skoler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a-DK" sz="1100" baseline="0" dirty="0"/>
                        <a:t>Holdfølelse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a-DK" sz="1100" baseline="0" dirty="0"/>
                        <a:t>Det fælles tredje (fællesskab om aktiviteten)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a-DK" sz="1100" baseline="0" dirty="0"/>
                        <a:t>Ny arena/aktivitet = nye muligheder/ny rolle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a-DK" sz="1100" baseline="0" dirty="0"/>
                        <a:t>Mulighed for nye venskaber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a-DK" sz="1100" baseline="0" dirty="0"/>
                        <a:t>Sociale spilleregler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a-DK" sz="1100" baseline="0" dirty="0"/>
                        <a:t>Tillid til andre mennesker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0631">
                <a:tc>
                  <a:txBody>
                    <a:bodyPr/>
                    <a:lstStyle/>
                    <a:p>
                      <a:r>
                        <a:rPr lang="da-DK" sz="2000" b="1" dirty="0">
                          <a:solidFill>
                            <a:schemeClr val="tx2"/>
                          </a:solidFill>
                        </a:rPr>
                        <a:t>Refleksivitet: </a:t>
                      </a:r>
                    </a:p>
                    <a:p>
                      <a:r>
                        <a:rPr lang="da-DK" b="0" dirty="0">
                          <a:solidFill>
                            <a:schemeClr val="tx2"/>
                          </a:solidFill>
                        </a:rPr>
                        <a:t>Omtanke og perspektivering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da-DK" sz="1100" dirty="0"/>
                        <a:t> Lære</a:t>
                      </a:r>
                      <a:r>
                        <a:rPr lang="da-DK" sz="1100" baseline="0" dirty="0"/>
                        <a:t> sine egne grænser at kende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da-DK" sz="1100" dirty="0"/>
                        <a:t> Tage hensyn til de andre</a:t>
                      </a:r>
                      <a:r>
                        <a:rPr lang="da-DK" sz="1100" baseline="0" dirty="0"/>
                        <a:t> i vandet – passe på med hvor man svømmer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da-DK" sz="1100" baseline="0" dirty="0"/>
                        <a:t> Voksen/ung relation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da-DK" sz="1100" baseline="0" dirty="0"/>
                        <a:t> at hjælpe sine holdkammerater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da-DK" sz="1100" baseline="0" dirty="0"/>
                        <a:t>At respektere de tillærte regler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da-DK" sz="1100" baseline="0" dirty="0"/>
                        <a:t>At kunne anvende dykkerteknikkerne på andre områder i sit liv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da-DK" sz="1100" baseline="0" dirty="0"/>
                        <a:t>Motion/bevægelse (bevidsthed om egen velvære)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da-DK" sz="1100" baseline="0" dirty="0"/>
                        <a:t>Ansvar (for sig selv og andre)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da-DK" sz="1100" baseline="0" dirty="0"/>
                        <a:t>Oplevelsen af en ”ny verden” under vandet – udvidelse af sin horisont</a:t>
                      </a:r>
                      <a:endParaRPr lang="da-DK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1" dirty="0">
                          <a:solidFill>
                            <a:srgbClr val="FF0000"/>
                          </a:solidFill>
                        </a:rPr>
                        <a:t>Sensitivitet: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0" dirty="0">
                          <a:solidFill>
                            <a:srgbClr val="FF0000"/>
                          </a:solidFill>
                        </a:rPr>
                        <a:t>Interesse, følelseskontakt/regulering, motivation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da-DK" sz="1100" dirty="0"/>
                        <a:t> Man kommer i kontakt</a:t>
                      </a:r>
                      <a:r>
                        <a:rPr lang="da-DK" sz="1100" baseline="0" dirty="0"/>
                        <a:t> med sig selv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da-DK" sz="1100" baseline="0" dirty="0"/>
                        <a:t> Alle udefra-forstyrrelser er væk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da-DK" sz="1100" dirty="0"/>
                        <a:t> Giver/styrker selvtillid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da-DK" sz="1100" baseline="0" dirty="0"/>
                        <a:t> </a:t>
                      </a:r>
                      <a:r>
                        <a:rPr lang="da-DK" sz="1100" dirty="0"/>
                        <a:t>At</a:t>
                      </a:r>
                      <a:r>
                        <a:rPr lang="da-DK" sz="1100" baseline="0" dirty="0"/>
                        <a:t> mærke egne grænser (respektere/udfordre dem)</a:t>
                      </a:r>
                      <a:endParaRPr lang="da-DK" sz="1100" dirty="0"/>
                    </a:p>
                    <a:p>
                      <a:pPr>
                        <a:buFontTx/>
                        <a:buChar char="-"/>
                      </a:pPr>
                      <a:r>
                        <a:rPr lang="da-DK" sz="1100" baseline="0" dirty="0"/>
                        <a:t> Nye kropslige og sanselige oplevelser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da-DK" sz="1100" baseline="0" dirty="0"/>
                        <a:t> Nyt syn på sig selv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da-DK" sz="1100" baseline="0" dirty="0"/>
                        <a:t> At lære at tackle nederlag/succes i andres nærvær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da-DK" sz="1100" baseline="0" dirty="0"/>
                        <a:t> Ambitioner (motivation til at blive bedre)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da-DK" sz="1100" baseline="0" dirty="0"/>
                        <a:t> Oplevelsen af at være god til noget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da-DK" sz="1100" baseline="0" dirty="0"/>
                        <a:t> At fylde sit fritidsliv med en selvvalgt interesse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da-DK" sz="1100" baseline="0" dirty="0"/>
                        <a:t> At håndtere gode/dårlige oplevelser i vandet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da-DK" sz="1100" baseline="0" dirty="0"/>
                        <a:t> At konkurrere med sig selv/andre</a:t>
                      </a:r>
                    </a:p>
                    <a:p>
                      <a:pPr>
                        <a:buFontTx/>
                        <a:buNone/>
                      </a:pPr>
                      <a:endParaRPr lang="da-DK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kstfelt 2">
            <a:extLst>
              <a:ext uri="{FF2B5EF4-FFF2-40B4-BE49-F238E27FC236}">
                <a16:creationId xmlns:a16="http://schemas.microsoft.com/office/drawing/2014/main" id="{B8CB05AB-3B5A-4AE4-9C5F-20DB2AEFA4AE}"/>
              </a:ext>
            </a:extLst>
          </p:cNvPr>
          <p:cNvSpPr txBox="1"/>
          <p:nvPr/>
        </p:nvSpPr>
        <p:spPr>
          <a:xfrm>
            <a:off x="214489" y="135466"/>
            <a:ext cx="2133993" cy="920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Aktiviteter og kvalificeret</a:t>
            </a:r>
            <a:br>
              <a:rPr lang="da-DK" b="1" dirty="0"/>
            </a:br>
            <a:r>
              <a:rPr lang="da-DK" b="1" dirty="0"/>
              <a:t>selvbestemmelse 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FD2C0873-F25A-498C-8A40-77CDFF12DA68}"/>
              </a:ext>
            </a:extLst>
          </p:cNvPr>
          <p:cNvSpPr txBox="1"/>
          <p:nvPr/>
        </p:nvSpPr>
        <p:spPr>
          <a:xfrm>
            <a:off x="2731254" y="192356"/>
            <a:ext cx="1219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Dykning</a:t>
            </a:r>
          </a:p>
        </p:txBody>
      </p:sp>
    </p:spTree>
    <p:extLst>
      <p:ext uri="{BB962C8B-B14F-4D97-AF65-F5344CB8AC3E}">
        <p14:creationId xmlns:p14="http://schemas.microsoft.com/office/powerpoint/2010/main" val="197804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697C4BCC-C128-4AFA-BE1F-74D370490EDB}"/>
              </a:ext>
            </a:extLst>
          </p:cNvPr>
          <p:cNvSpPr txBox="1">
            <a:spLocks/>
          </p:cNvSpPr>
          <p:nvPr/>
        </p:nvSpPr>
        <p:spPr>
          <a:xfrm>
            <a:off x="2920517" y="6142382"/>
            <a:ext cx="8915399" cy="61604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da-DK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2"/>
              </a:rPr>
              <a:t>tokeagerschou.dk</a:t>
            </a:r>
            <a:r>
              <a:rPr kumimoji="0" lang="da-DK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9E54BA27-C1E1-4B96-8752-3B7A40D87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074" y="914401"/>
            <a:ext cx="7708739" cy="5396117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F255CD23-DB8B-4091-A42C-A57BD00E6217}"/>
              </a:ext>
            </a:extLst>
          </p:cNvPr>
          <p:cNvSpPr txBox="1"/>
          <p:nvPr/>
        </p:nvSpPr>
        <p:spPr>
          <a:xfrm>
            <a:off x="2920517" y="362816"/>
            <a:ext cx="6010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Intro teamarbejde og øvelse</a:t>
            </a:r>
          </a:p>
        </p:txBody>
      </p:sp>
    </p:spTree>
    <p:extLst>
      <p:ext uri="{BB962C8B-B14F-4D97-AF65-F5344CB8AC3E}">
        <p14:creationId xmlns:p14="http://schemas.microsoft.com/office/powerpoint/2010/main" val="2884813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5AA0C757-8F03-4FEB-B6DB-570970E92B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955458"/>
              </p:ext>
            </p:extLst>
          </p:nvPr>
        </p:nvGraphicFramePr>
        <p:xfrm>
          <a:off x="2348481" y="824089"/>
          <a:ext cx="9064585" cy="5805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02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2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1894">
                <a:tc>
                  <a:txBody>
                    <a:bodyPr/>
                    <a:lstStyle/>
                    <a:p>
                      <a:r>
                        <a:rPr lang="da-DK" sz="2000" b="1" dirty="0">
                          <a:solidFill>
                            <a:srgbClr val="00B050"/>
                          </a:solidFill>
                        </a:rPr>
                        <a:t>Teknikalitet: </a:t>
                      </a:r>
                    </a:p>
                    <a:p>
                      <a:r>
                        <a:rPr lang="da-DK" b="0" dirty="0">
                          <a:solidFill>
                            <a:srgbClr val="00B050"/>
                          </a:solidFill>
                        </a:rPr>
                        <a:t>Faglig kunnen og anden kunnen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b="1" dirty="0">
                          <a:solidFill>
                            <a:srgbClr val="FF9900"/>
                          </a:solidFill>
                        </a:rPr>
                        <a:t>Socialitet: </a:t>
                      </a:r>
                    </a:p>
                    <a:p>
                      <a:r>
                        <a:rPr lang="da-DK" b="0" dirty="0">
                          <a:solidFill>
                            <a:srgbClr val="FF9900"/>
                          </a:solidFill>
                        </a:rPr>
                        <a:t>Social kompetence og samhørighed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3484">
                <a:tc>
                  <a:txBody>
                    <a:bodyPr/>
                    <a:lstStyle/>
                    <a:p>
                      <a:r>
                        <a:rPr lang="da-DK" sz="2000" b="1" dirty="0">
                          <a:solidFill>
                            <a:schemeClr val="tx2"/>
                          </a:solidFill>
                        </a:rPr>
                        <a:t>Refleksivitet: </a:t>
                      </a:r>
                    </a:p>
                    <a:p>
                      <a:r>
                        <a:rPr lang="da-DK" b="0" dirty="0">
                          <a:solidFill>
                            <a:schemeClr val="tx2"/>
                          </a:solidFill>
                        </a:rPr>
                        <a:t>Omtanke og perspektivering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da-DK" sz="11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b="1" dirty="0">
                          <a:solidFill>
                            <a:srgbClr val="FF0000"/>
                          </a:solidFill>
                        </a:rPr>
                        <a:t>Sensitivitet: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0" dirty="0">
                          <a:solidFill>
                            <a:srgbClr val="FF0000"/>
                          </a:solidFill>
                        </a:rPr>
                        <a:t>Interesse, følelseskontakt/regulering, motivation</a:t>
                      </a:r>
                    </a:p>
                    <a:p>
                      <a:pPr>
                        <a:buFontTx/>
                        <a:buChar char="-"/>
                      </a:pPr>
                      <a:endParaRPr lang="da-DK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kstfelt 2">
            <a:extLst>
              <a:ext uri="{FF2B5EF4-FFF2-40B4-BE49-F238E27FC236}">
                <a16:creationId xmlns:a16="http://schemas.microsoft.com/office/drawing/2014/main" id="{B8CB05AB-3B5A-4AE4-9C5F-20DB2AEFA4AE}"/>
              </a:ext>
            </a:extLst>
          </p:cNvPr>
          <p:cNvSpPr txBox="1"/>
          <p:nvPr/>
        </p:nvSpPr>
        <p:spPr>
          <a:xfrm>
            <a:off x="214489" y="135466"/>
            <a:ext cx="2133993" cy="920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Aktiviteter og kvalificeret</a:t>
            </a:r>
            <a:br>
              <a:rPr lang="da-DK" b="1" dirty="0"/>
            </a:br>
            <a:r>
              <a:rPr lang="da-DK" b="1" dirty="0"/>
              <a:t>selvbestemmelse 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FD2C0873-F25A-498C-8A40-77CDFF12DA68}"/>
              </a:ext>
            </a:extLst>
          </p:cNvPr>
          <p:cNvSpPr txBox="1"/>
          <p:nvPr/>
        </p:nvSpPr>
        <p:spPr>
          <a:xfrm>
            <a:off x="2315006" y="295112"/>
            <a:ext cx="1219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Aktivitet: </a:t>
            </a:r>
          </a:p>
        </p:txBody>
      </p:sp>
    </p:spTree>
    <p:extLst>
      <p:ext uri="{BB962C8B-B14F-4D97-AF65-F5344CB8AC3E}">
        <p14:creationId xmlns:p14="http://schemas.microsoft.com/office/powerpoint/2010/main" val="4273197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 descr="KvaS-Modeller - 2014-page-012.jpg">
            <a:extLst>
              <a:ext uri="{FF2B5EF4-FFF2-40B4-BE49-F238E27FC236}">
                <a16:creationId xmlns:a16="http://schemas.microsoft.com/office/drawing/2014/main" id="{3B820B5E-983E-46CC-A589-4CC3BED70E0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2541" y="892231"/>
            <a:ext cx="7486917" cy="5615188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878480EC-17DF-4F77-966B-D016DE9AC241}"/>
              </a:ext>
            </a:extLst>
          </p:cNvPr>
          <p:cNvSpPr txBox="1"/>
          <p:nvPr/>
        </p:nvSpPr>
        <p:spPr>
          <a:xfrm>
            <a:off x="2243470" y="350581"/>
            <a:ext cx="7595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Fag/Aktivitet/Situation</a:t>
            </a:r>
          </a:p>
        </p:txBody>
      </p:sp>
    </p:spTree>
    <p:extLst>
      <p:ext uri="{BB962C8B-B14F-4D97-AF65-F5344CB8AC3E}">
        <p14:creationId xmlns:p14="http://schemas.microsoft.com/office/powerpoint/2010/main" val="1704942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2">
            <a:extLst>
              <a:ext uri="{FF2B5EF4-FFF2-40B4-BE49-F238E27FC236}">
                <a16:creationId xmlns:a16="http://schemas.microsoft.com/office/drawing/2014/main" id="{9D6855A5-0EDF-49C3-A23B-54A0A6DFD0C4}"/>
              </a:ext>
            </a:extLst>
          </p:cNvPr>
          <p:cNvSpPr txBox="1">
            <a:spLocks/>
          </p:cNvSpPr>
          <p:nvPr/>
        </p:nvSpPr>
        <p:spPr>
          <a:xfrm>
            <a:off x="2799644" y="6142382"/>
            <a:ext cx="9036273" cy="61604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  <a:p>
            <a:pPr marL="0" indent="0" algn="r">
              <a:buNone/>
            </a:pPr>
            <a:r>
              <a:rPr lang="da-DK" sz="1900" b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tokeagerschou.dk</a:t>
            </a:r>
            <a:r>
              <a:rPr lang="da-DK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1640DD1D-87FC-462D-9691-F32BF3CCB89A}"/>
              </a:ext>
            </a:extLst>
          </p:cNvPr>
          <p:cNvSpPr txBox="1">
            <a:spLocks/>
          </p:cNvSpPr>
          <p:nvPr/>
        </p:nvSpPr>
        <p:spPr>
          <a:xfrm>
            <a:off x="1435396" y="1967022"/>
            <a:ext cx="10529388" cy="433260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400" b="1" dirty="0"/>
              <a:t>Livsduelighed </a:t>
            </a:r>
            <a:r>
              <a:rPr lang="da-DK" sz="2400" dirty="0"/>
              <a:t>–  at den unge er i stand til at </a:t>
            </a:r>
            <a:r>
              <a:rPr lang="da-DK" sz="2400" b="1" dirty="0"/>
              <a:t>mestre livet </a:t>
            </a:r>
            <a:r>
              <a:rPr lang="da-DK" sz="2400" dirty="0"/>
              <a:t>med alle dets udfordringer:</a:t>
            </a:r>
            <a:br>
              <a:rPr lang="da-DK" sz="2400" dirty="0"/>
            </a:br>
            <a:endParaRPr lang="da-DK" sz="2400" dirty="0"/>
          </a:p>
          <a:p>
            <a:pPr marL="0" indent="0">
              <a:buNone/>
            </a:pPr>
            <a:r>
              <a:rPr lang="da-DK" sz="2400" dirty="0"/>
              <a:t>Det er en forudsætning:</a:t>
            </a:r>
            <a:endParaRPr lang="da-DK" sz="2400" b="1" dirty="0"/>
          </a:p>
          <a:p>
            <a:r>
              <a:rPr lang="da-DK" sz="2400" dirty="0"/>
              <a:t>At man er i stand til at forbinde viden og handling</a:t>
            </a:r>
          </a:p>
          <a:p>
            <a:r>
              <a:rPr lang="da-DK" sz="2400" dirty="0"/>
              <a:t>At man er i stand til mærke efter og begå sig 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7D419B36-DB78-45AF-B499-A424C02B9E14}"/>
              </a:ext>
            </a:extLst>
          </p:cNvPr>
          <p:cNvSpPr txBox="1"/>
          <p:nvPr/>
        </p:nvSpPr>
        <p:spPr>
          <a:xfrm>
            <a:off x="1435396" y="1169580"/>
            <a:ext cx="9321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>
                <a:solidFill>
                  <a:prstClr val="black"/>
                </a:solidFill>
                <a:latin typeface="Calibri" panose="020F0502020204030204"/>
              </a:rPr>
              <a:t>Kvas kan at fange, analysere og finde veje for:</a:t>
            </a:r>
          </a:p>
        </p:txBody>
      </p:sp>
    </p:spTree>
    <p:extLst>
      <p:ext uri="{BB962C8B-B14F-4D97-AF65-F5344CB8AC3E}">
        <p14:creationId xmlns:p14="http://schemas.microsoft.com/office/powerpoint/2010/main" val="748986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4987BA1-F150-4264-80F9-1740E5F886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462213" y="2998788"/>
            <a:ext cx="8915400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/>
            <a:r>
              <a:rPr lang="da-DK" u="sng" dirty="0">
                <a:hlinkClick r:id="rId2"/>
              </a:rPr>
              <a:t>https://youtu.be/IOuQDmmy4Rs</a:t>
            </a:r>
            <a:endParaRPr lang="da-DK" u="sng" dirty="0"/>
          </a:p>
          <a:p>
            <a:pPr lvl="0" defTabSz="457200"/>
            <a:endParaRPr kumimoji="0" lang="da-DK" sz="18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r>
              <a:rPr lang="da-DK" sz="1800" u="sng" dirty="0">
                <a:hlinkClick r:id="rId3"/>
              </a:rPr>
              <a:t>https://youtu.be/8y5-ANkGeo8</a:t>
            </a:r>
            <a:endParaRPr lang="en-US" sz="4000" dirty="0">
              <a:solidFill>
                <a:srgbClr val="FEFFFF"/>
              </a:solidFill>
            </a:endParaRPr>
          </a:p>
          <a:p>
            <a:pPr lvl="0" defTabSz="457200"/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Undertitel 2">
            <a:extLst>
              <a:ext uri="{FF2B5EF4-FFF2-40B4-BE49-F238E27FC236}">
                <a16:creationId xmlns:a16="http://schemas.microsoft.com/office/drawing/2014/main" id="{C1B1958E-9F77-42C8-BAB0-D79054E9E3E5}"/>
              </a:ext>
            </a:extLst>
          </p:cNvPr>
          <p:cNvSpPr txBox="1">
            <a:spLocks/>
          </p:cNvSpPr>
          <p:nvPr/>
        </p:nvSpPr>
        <p:spPr>
          <a:xfrm>
            <a:off x="2799644" y="6142382"/>
            <a:ext cx="9036273" cy="61604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  <a:p>
            <a:pPr marL="0" indent="0" algn="r">
              <a:buNone/>
            </a:pPr>
            <a:r>
              <a:rPr lang="da-DK" sz="1900" b="1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tokeagerschou.dk</a:t>
            </a:r>
            <a:r>
              <a:rPr lang="da-DK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B0FC406-F3D4-47E7-97FE-B6767C350A12}"/>
              </a:ext>
            </a:extLst>
          </p:cNvPr>
          <p:cNvSpPr txBox="1"/>
          <p:nvPr/>
        </p:nvSpPr>
        <p:spPr>
          <a:xfrm>
            <a:off x="2462213" y="1977656"/>
            <a:ext cx="2805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/>
              <a:t>Appetitvækker</a:t>
            </a:r>
          </a:p>
        </p:txBody>
      </p:sp>
    </p:spTree>
    <p:extLst>
      <p:ext uri="{BB962C8B-B14F-4D97-AF65-F5344CB8AC3E}">
        <p14:creationId xmlns:p14="http://schemas.microsoft.com/office/powerpoint/2010/main" val="4154705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3DE26ED1-D4A1-4B18-8B69-483BF107BBDF}"/>
              </a:ext>
            </a:extLst>
          </p:cNvPr>
          <p:cNvSpPr txBox="1"/>
          <p:nvPr/>
        </p:nvSpPr>
        <p:spPr>
          <a:xfrm flipH="1" flipV="1">
            <a:off x="6347790" y="6142382"/>
            <a:ext cx="5300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6" name="Undertitel 2">
            <a:extLst>
              <a:ext uri="{FF2B5EF4-FFF2-40B4-BE49-F238E27FC236}">
                <a16:creationId xmlns:a16="http://schemas.microsoft.com/office/drawing/2014/main" id="{E56C1017-AEC0-45F1-91FE-FC44400CB3CF}"/>
              </a:ext>
            </a:extLst>
          </p:cNvPr>
          <p:cNvSpPr txBox="1">
            <a:spLocks/>
          </p:cNvSpPr>
          <p:nvPr/>
        </p:nvSpPr>
        <p:spPr>
          <a:xfrm>
            <a:off x="2901244" y="6142382"/>
            <a:ext cx="8934673" cy="61604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  <a:p>
            <a:pPr marL="0" indent="0" algn="r">
              <a:buNone/>
            </a:pPr>
            <a:r>
              <a:rPr lang="da-DK" sz="1900" b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tokeagerschou.dk</a:t>
            </a:r>
            <a:r>
              <a:rPr lang="da-DK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5BBFB066-3049-421C-A838-AA3183F047FE}"/>
              </a:ext>
            </a:extLst>
          </p:cNvPr>
          <p:cNvSpPr txBox="1"/>
          <p:nvPr/>
        </p:nvSpPr>
        <p:spPr>
          <a:xfrm>
            <a:off x="1860698" y="467833"/>
            <a:ext cx="8830492" cy="1032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latin typeface="Calibri" panose="020F0502020204030204" pitchFamily="34" charset="0"/>
                <a:cs typeface="Calibri" panose="020F0502020204030204" pitchFamily="34" charset="0"/>
              </a:rPr>
              <a:t>Fritiden - Ungemiljø i FGU - Vendsyssel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Stedet, hvor du kan: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dyrke venskaber og interesser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 real life and real time</a:t>
            </a: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sammen med kompetente voksne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med mulighed for opmærksomhed, nærvær og engagement netop i dit liv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selv sætte dagsordenen for din fritid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træne i medbestemmelse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blive hjulpet og hjælpe andre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se alle farver i livet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opleve de store følelser og det dybe engagement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opleve dine første gangs – den første kæreste – den første optræden – den første døgndans – det første natløb……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dirty="0">
                <a:latin typeface="Calibri" panose="020F0502020204030204" pitchFamily="34" charset="0"/>
                <a:cs typeface="Calibri" panose="020F0502020204030204" pitchFamily="34" charset="0"/>
              </a:rPr>
              <a:t>få support netop til at teste dit talent uden frit fald.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57414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ue 3">
            <a:extLst>
              <a:ext uri="{FF2B5EF4-FFF2-40B4-BE49-F238E27FC236}">
                <a16:creationId xmlns:a16="http://schemas.microsoft.com/office/drawing/2014/main" id="{8A2296B1-CDC4-4381-A4DD-EF679BC3BB70}"/>
              </a:ext>
            </a:extLst>
          </p:cNvPr>
          <p:cNvSpPr/>
          <p:nvPr/>
        </p:nvSpPr>
        <p:spPr>
          <a:xfrm>
            <a:off x="8835656" y="1392865"/>
            <a:ext cx="542260" cy="3774558"/>
          </a:xfrm>
          <a:prstGeom prst="arc">
            <a:avLst>
              <a:gd name="adj1" fmla="val 16200000"/>
              <a:gd name="adj2" fmla="val 5371544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8C81BB16-E86E-443C-9C99-1A1F8B3D29E4}"/>
              </a:ext>
            </a:extLst>
          </p:cNvPr>
          <p:cNvCxnSpPr>
            <a:cxnSpLocks/>
          </p:cNvCxnSpPr>
          <p:nvPr/>
        </p:nvCxnSpPr>
        <p:spPr>
          <a:xfrm>
            <a:off x="1025236" y="3171463"/>
            <a:ext cx="79451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felt 7">
            <a:extLst>
              <a:ext uri="{FF2B5EF4-FFF2-40B4-BE49-F238E27FC236}">
                <a16:creationId xmlns:a16="http://schemas.microsoft.com/office/drawing/2014/main" id="{AE1D27E8-6F35-47B0-9726-57F5F4822F2E}"/>
              </a:ext>
            </a:extLst>
          </p:cNvPr>
          <p:cNvSpPr txBox="1"/>
          <p:nvPr/>
        </p:nvSpPr>
        <p:spPr>
          <a:xfrm flipH="1">
            <a:off x="3913530" y="3246113"/>
            <a:ext cx="2035855" cy="377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Ståsted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4E957295-1CE6-4E77-A30B-7E56754C2AE0}"/>
              </a:ext>
            </a:extLst>
          </p:cNvPr>
          <p:cNvSpPr txBox="1"/>
          <p:nvPr/>
        </p:nvSpPr>
        <p:spPr>
          <a:xfrm>
            <a:off x="775504" y="752354"/>
            <a:ext cx="234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Betingelser – kontekst 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12D928C2-FAE0-4150-BA76-745DFA860182}"/>
              </a:ext>
            </a:extLst>
          </p:cNvPr>
          <p:cNvSpPr txBox="1"/>
          <p:nvPr/>
        </p:nvSpPr>
        <p:spPr>
          <a:xfrm>
            <a:off x="9838481" y="6516547"/>
            <a:ext cx="203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3"/>
              </a:rPr>
              <a:t>tokeagerschou.dk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1CCD1AD1-1F53-4340-9DC4-5933DD8960F2}"/>
              </a:ext>
            </a:extLst>
          </p:cNvPr>
          <p:cNvSpPr txBox="1"/>
          <p:nvPr/>
        </p:nvSpPr>
        <p:spPr>
          <a:xfrm>
            <a:off x="3913532" y="3611887"/>
            <a:ext cx="1870012" cy="372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Biografi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F5E631B9-1F36-4D41-B139-45EF288707D3}"/>
              </a:ext>
            </a:extLst>
          </p:cNvPr>
          <p:cNvSpPr txBox="1"/>
          <p:nvPr/>
        </p:nvSpPr>
        <p:spPr>
          <a:xfrm>
            <a:off x="9711159" y="1585732"/>
            <a:ext cx="203714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Livets muligheder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Tilværelsesstykker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600" b="1" dirty="0">
                <a:solidFill>
                  <a:prstClr val="black"/>
                </a:solidFill>
                <a:latin typeface="Calibri" panose="020F0502020204030204"/>
              </a:rPr>
              <a:t>Drømme</a:t>
            </a:r>
            <a:endParaRPr kumimoji="0" lang="da-DK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Motiver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Forbilleder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Uddannelse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Dannelse/normer/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Værdier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AD348310-3C2B-4B94-A82E-47F5343795EF}"/>
              </a:ext>
            </a:extLst>
          </p:cNvPr>
          <p:cNvSpPr txBox="1"/>
          <p:nvPr/>
        </p:nvSpPr>
        <p:spPr>
          <a:xfrm>
            <a:off x="3912823" y="2561531"/>
            <a:ext cx="1331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Menneske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Ung</a:t>
            </a:r>
          </a:p>
        </p:txBody>
      </p:sp>
      <p:cxnSp>
        <p:nvCxnSpPr>
          <p:cNvPr id="17" name="Lige forbindelse 16">
            <a:extLst>
              <a:ext uri="{FF2B5EF4-FFF2-40B4-BE49-F238E27FC236}">
                <a16:creationId xmlns:a16="http://schemas.microsoft.com/office/drawing/2014/main" id="{BCF8F36A-1781-42FD-B1D0-D38FD7AB346B}"/>
              </a:ext>
            </a:extLst>
          </p:cNvPr>
          <p:cNvCxnSpPr>
            <a:cxnSpLocks/>
          </p:cNvCxnSpPr>
          <p:nvPr/>
        </p:nvCxnSpPr>
        <p:spPr>
          <a:xfrm flipV="1">
            <a:off x="5158027" y="2059975"/>
            <a:ext cx="3812353" cy="753631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felt 17">
            <a:extLst>
              <a:ext uri="{FF2B5EF4-FFF2-40B4-BE49-F238E27FC236}">
                <a16:creationId xmlns:a16="http://schemas.microsoft.com/office/drawing/2014/main" id="{CF54FF46-C90C-4EB5-A81F-80F0B273CFBE}"/>
              </a:ext>
            </a:extLst>
          </p:cNvPr>
          <p:cNvSpPr txBox="1"/>
          <p:nvPr/>
        </p:nvSpPr>
        <p:spPr>
          <a:xfrm>
            <a:off x="6841497" y="3207392"/>
            <a:ext cx="185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Selvværdsfølelse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EE1B8982-EB5B-472C-A1D8-3D9578B5C72D}"/>
              </a:ext>
            </a:extLst>
          </p:cNvPr>
          <p:cNvSpPr txBox="1"/>
          <p:nvPr/>
        </p:nvSpPr>
        <p:spPr>
          <a:xfrm>
            <a:off x="6816434" y="2784775"/>
            <a:ext cx="185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Selvtillid</a:t>
            </a:r>
          </a:p>
        </p:txBody>
      </p:sp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7701718C-318B-4B77-BCA2-DD6B6690484C}"/>
              </a:ext>
            </a:extLst>
          </p:cNvPr>
          <p:cNvCxnSpPr>
            <a:cxnSpLocks/>
          </p:cNvCxnSpPr>
          <p:nvPr/>
        </p:nvCxnSpPr>
        <p:spPr>
          <a:xfrm>
            <a:off x="4997808" y="3188820"/>
            <a:ext cx="1440872" cy="2375731"/>
          </a:xfrm>
          <a:prstGeom prst="line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3555B191-AFA6-448D-B756-B4D627FA38E1}"/>
              </a:ext>
            </a:extLst>
          </p:cNvPr>
          <p:cNvCxnSpPr/>
          <p:nvPr/>
        </p:nvCxnSpPr>
        <p:spPr>
          <a:xfrm flipV="1">
            <a:off x="6408458" y="3321707"/>
            <a:ext cx="2909455" cy="2226432"/>
          </a:xfrm>
          <a:prstGeom prst="line">
            <a:avLst/>
          </a:prstGeom>
          <a:ln w="158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kstfelt 26">
            <a:extLst>
              <a:ext uri="{FF2B5EF4-FFF2-40B4-BE49-F238E27FC236}">
                <a16:creationId xmlns:a16="http://schemas.microsoft.com/office/drawing/2014/main" id="{835821CF-14A7-4BA4-B911-2AE97B1FB937}"/>
              </a:ext>
            </a:extLst>
          </p:cNvPr>
          <p:cNvSpPr txBox="1"/>
          <p:nvPr/>
        </p:nvSpPr>
        <p:spPr>
          <a:xfrm>
            <a:off x="6096000" y="5652655"/>
            <a:ext cx="1054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andre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 andre </a:t>
            </a:r>
          </a:p>
        </p:txBody>
      </p:sp>
      <p:sp>
        <p:nvSpPr>
          <p:cNvPr id="29" name="Tekstfelt 28">
            <a:extLst>
              <a:ext uri="{FF2B5EF4-FFF2-40B4-BE49-F238E27FC236}">
                <a16:creationId xmlns:a16="http://schemas.microsoft.com/office/drawing/2014/main" id="{8CDAF610-24E8-4FEB-A6D2-F213C6EA1315}"/>
              </a:ext>
            </a:extLst>
          </p:cNvPr>
          <p:cNvSpPr txBox="1"/>
          <p:nvPr/>
        </p:nvSpPr>
        <p:spPr>
          <a:xfrm>
            <a:off x="6243296" y="1384104"/>
            <a:ext cx="1173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Sprog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Refleksion</a:t>
            </a:r>
          </a:p>
        </p:txBody>
      </p:sp>
      <p:sp>
        <p:nvSpPr>
          <p:cNvPr id="30" name="Tekstfelt 29">
            <a:extLst>
              <a:ext uri="{FF2B5EF4-FFF2-40B4-BE49-F238E27FC236}">
                <a16:creationId xmlns:a16="http://schemas.microsoft.com/office/drawing/2014/main" id="{7FA7777A-361F-4269-986A-FAB0EE05DD21}"/>
              </a:ext>
            </a:extLst>
          </p:cNvPr>
          <p:cNvSpPr txBox="1"/>
          <p:nvPr/>
        </p:nvSpPr>
        <p:spPr>
          <a:xfrm>
            <a:off x="6277784" y="5431"/>
            <a:ext cx="18330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processen: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Kompetencer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Kapacitet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Trivsel - selvværd</a:t>
            </a: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C60E2799-2728-4E91-867D-51AA929ACDFB}"/>
              </a:ext>
            </a:extLst>
          </p:cNvPr>
          <p:cNvSpPr txBox="1"/>
          <p:nvPr/>
        </p:nvSpPr>
        <p:spPr>
          <a:xfrm>
            <a:off x="5677071" y="3902848"/>
            <a:ext cx="29461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 i hele mekanismen: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Kvalificeret selvbestemmelse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Kvas vital - Kvas</a:t>
            </a:r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2F8E26CF-2A99-4892-B658-B86284466919}"/>
              </a:ext>
            </a:extLst>
          </p:cNvPr>
          <p:cNvSpPr txBox="1"/>
          <p:nvPr/>
        </p:nvSpPr>
        <p:spPr>
          <a:xfrm>
            <a:off x="1136073" y="4826178"/>
            <a:ext cx="2162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 og </a:t>
            </a:r>
            <a:r>
              <a:rPr kumimoji="0" lang="da-DK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pressure</a:t>
            </a:r>
            <a:endParaRPr kumimoji="0" lang="da-DK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kstfelt 32">
            <a:extLst>
              <a:ext uri="{FF2B5EF4-FFF2-40B4-BE49-F238E27FC236}">
                <a16:creationId xmlns:a16="http://schemas.microsoft.com/office/drawing/2014/main" id="{B653758E-377F-4014-BE0D-AE61D94C7FE5}"/>
              </a:ext>
            </a:extLst>
          </p:cNvPr>
          <p:cNvSpPr txBox="1"/>
          <p:nvPr/>
        </p:nvSpPr>
        <p:spPr>
          <a:xfrm>
            <a:off x="1013013" y="2838060"/>
            <a:ext cx="1082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Livets Vej</a:t>
            </a:r>
          </a:p>
        </p:txBody>
      </p:sp>
      <p:sp>
        <p:nvSpPr>
          <p:cNvPr id="34" name="Tekstfelt 33">
            <a:extLst>
              <a:ext uri="{FF2B5EF4-FFF2-40B4-BE49-F238E27FC236}">
                <a16:creationId xmlns:a16="http://schemas.microsoft.com/office/drawing/2014/main" id="{536C0833-4104-44FE-A0EC-25F8A5106C21}"/>
              </a:ext>
            </a:extLst>
          </p:cNvPr>
          <p:cNvSpPr txBox="1"/>
          <p:nvPr/>
        </p:nvSpPr>
        <p:spPr>
          <a:xfrm>
            <a:off x="360218" y="110836"/>
            <a:ext cx="2938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Udviklingsmodellen</a:t>
            </a:r>
          </a:p>
        </p:txBody>
      </p:sp>
      <p:pic>
        <p:nvPicPr>
          <p:cNvPr id="7" name="Billede 6" descr="Et billede, der indeholder person, indendørs, mand, sort&#10;&#10;Automatisk genereret beskrivelse">
            <a:extLst>
              <a:ext uri="{FF2B5EF4-FFF2-40B4-BE49-F238E27FC236}">
                <a16:creationId xmlns:a16="http://schemas.microsoft.com/office/drawing/2014/main" id="{50F25E40-13A0-483F-BEA7-0FCDCD0ED1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481" y="3521848"/>
            <a:ext cx="762000" cy="762000"/>
          </a:xfrm>
          <a:prstGeom prst="rect">
            <a:avLst/>
          </a:prstGeom>
        </p:spPr>
      </p:pic>
      <p:pic>
        <p:nvPicPr>
          <p:cNvPr id="14" name="Billede 13" descr="Et billede, der indeholder bjerg, himmel, person, natur&#10;&#10;Automatisk genereret beskrivelse">
            <a:extLst>
              <a:ext uri="{FF2B5EF4-FFF2-40B4-BE49-F238E27FC236}">
                <a16:creationId xmlns:a16="http://schemas.microsoft.com/office/drawing/2014/main" id="{18340313-1578-4393-AF37-869D1EA2A3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373" y="4364513"/>
            <a:ext cx="2294874" cy="1434297"/>
          </a:xfrm>
          <a:prstGeom prst="rect">
            <a:avLst/>
          </a:prstGeom>
        </p:spPr>
      </p:pic>
      <p:pic>
        <p:nvPicPr>
          <p:cNvPr id="19" name="Billede 18" descr="Et billede, der indeholder person, bygning, udendørs, kvinde&#10;&#10;Automatisk genereret beskrivelse">
            <a:extLst>
              <a:ext uri="{FF2B5EF4-FFF2-40B4-BE49-F238E27FC236}">
                <a16:creationId xmlns:a16="http://schemas.microsoft.com/office/drawing/2014/main" id="{3804A0A6-48C4-49AC-A51B-8E1FC10C49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722" y="398004"/>
            <a:ext cx="1143000" cy="1143000"/>
          </a:xfrm>
          <a:prstGeom prst="rect">
            <a:avLst/>
          </a:prstGeom>
        </p:spPr>
      </p:pic>
      <p:sp>
        <p:nvSpPr>
          <p:cNvPr id="20" name="Tekstfelt 19">
            <a:extLst>
              <a:ext uri="{FF2B5EF4-FFF2-40B4-BE49-F238E27FC236}">
                <a16:creationId xmlns:a16="http://schemas.microsoft.com/office/drawing/2014/main" id="{6ADBDCA2-D5A5-454D-8C57-B4C36AA7F922}"/>
              </a:ext>
            </a:extLst>
          </p:cNvPr>
          <p:cNvSpPr txBox="1"/>
          <p:nvPr/>
        </p:nvSpPr>
        <p:spPr>
          <a:xfrm>
            <a:off x="5375567" y="2838060"/>
            <a:ext cx="7862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Trinvis</a:t>
            </a:r>
          </a:p>
        </p:txBody>
      </p:sp>
      <p:pic>
        <p:nvPicPr>
          <p:cNvPr id="11" name="Billede 10" descr="Et billede, der indeholder tennis, person, afspiller, ketsjer&#10;&#10;Automatisk genereret beskrivelse">
            <a:extLst>
              <a:ext uri="{FF2B5EF4-FFF2-40B4-BE49-F238E27FC236}">
                <a16:creationId xmlns:a16="http://schemas.microsoft.com/office/drawing/2014/main" id="{3BF357C0-C43A-4344-AE9D-A6F2A6B7F3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0332" y="1812522"/>
            <a:ext cx="2613317" cy="1433591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0AFEFB7B-FB6A-4767-B17A-A02485652043}"/>
              </a:ext>
            </a:extLst>
          </p:cNvPr>
          <p:cNvSpPr txBox="1"/>
          <p:nvPr/>
        </p:nvSpPr>
        <p:spPr>
          <a:xfrm>
            <a:off x="6016330" y="2081888"/>
            <a:ext cx="1230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/>
              <a:t>Handlinger</a:t>
            </a:r>
          </a:p>
        </p:txBody>
      </p:sp>
    </p:spTree>
    <p:extLst>
      <p:ext uri="{BB962C8B-B14F-4D97-AF65-F5344CB8AC3E}">
        <p14:creationId xmlns:p14="http://schemas.microsoft.com/office/powerpoint/2010/main" val="326647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5" grpId="0"/>
      <p:bldP spid="18" grpId="0"/>
      <p:bldP spid="22" grpId="0"/>
      <p:bldP spid="27" grpId="0"/>
      <p:bldP spid="29" grpId="0"/>
      <p:bldP spid="30" grpId="0"/>
      <p:bldP spid="31" grpId="0"/>
      <p:bldP spid="32" grpId="0"/>
      <p:bldP spid="33" grpId="0"/>
      <p:bldP spid="20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A970D6-2E67-4081-86CC-0EE8A2CB0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Kriterier for aktiviteter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AA19B5A-831D-486C-8A5A-DF92F0B5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>
                <a:solidFill>
                  <a:schemeClr val="tx1"/>
                </a:solidFill>
              </a:rPr>
              <a:t>Udgangspunkt i udviklingsperioden - Ungdomstiden</a:t>
            </a:r>
          </a:p>
          <a:p>
            <a:endParaRPr lang="da-DK" b="1" dirty="0">
              <a:solidFill>
                <a:schemeClr val="tx1"/>
              </a:solidFill>
            </a:endParaRPr>
          </a:p>
          <a:p>
            <a:r>
              <a:rPr lang="da-DK" b="1" dirty="0">
                <a:solidFill>
                  <a:schemeClr val="tx1"/>
                </a:solidFill>
              </a:rPr>
              <a:t>Til gavn for andre end gruppen selv – samfundsmæssig retning</a:t>
            </a:r>
          </a:p>
          <a:p>
            <a:endParaRPr lang="da-DK" b="1" dirty="0">
              <a:solidFill>
                <a:schemeClr val="tx1"/>
              </a:solidFill>
            </a:endParaRPr>
          </a:p>
          <a:p>
            <a:r>
              <a:rPr lang="da-DK" b="1" dirty="0">
                <a:solidFill>
                  <a:schemeClr val="tx1"/>
                </a:solidFill>
              </a:rPr>
              <a:t>Indlejre humanistiske normer – omsorg for andre</a:t>
            </a:r>
          </a:p>
          <a:p>
            <a:endParaRPr lang="da-DK" b="1" dirty="0">
              <a:solidFill>
                <a:schemeClr val="tx1"/>
              </a:solidFill>
            </a:endParaRPr>
          </a:p>
          <a:p>
            <a:r>
              <a:rPr lang="da-DK" b="1" dirty="0">
                <a:solidFill>
                  <a:schemeClr val="tx1"/>
                </a:solidFill>
              </a:rPr>
              <a:t>Plads til alle</a:t>
            </a:r>
          </a:p>
        </p:txBody>
      </p:sp>
      <p:sp>
        <p:nvSpPr>
          <p:cNvPr id="5" name="Undertitel 2">
            <a:extLst>
              <a:ext uri="{FF2B5EF4-FFF2-40B4-BE49-F238E27FC236}">
                <a16:creationId xmlns:a16="http://schemas.microsoft.com/office/drawing/2014/main" id="{60C76B37-5321-49A3-9731-F529CE64C60E}"/>
              </a:ext>
            </a:extLst>
          </p:cNvPr>
          <p:cNvSpPr txBox="1">
            <a:spLocks/>
          </p:cNvSpPr>
          <p:nvPr/>
        </p:nvSpPr>
        <p:spPr>
          <a:xfrm>
            <a:off x="2901244" y="6142382"/>
            <a:ext cx="8934673" cy="61604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  <a:p>
            <a:pPr marL="0" indent="0" algn="r">
              <a:buNone/>
            </a:pPr>
            <a:r>
              <a:rPr lang="da-DK" sz="1900" b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tokeagerschou.dk</a:t>
            </a:r>
            <a:r>
              <a:rPr lang="da-DK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3755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3DE26ED1-D4A1-4B18-8B69-483BF107BBDF}"/>
              </a:ext>
            </a:extLst>
          </p:cNvPr>
          <p:cNvSpPr txBox="1"/>
          <p:nvPr/>
        </p:nvSpPr>
        <p:spPr>
          <a:xfrm flipH="1" flipV="1">
            <a:off x="6347790" y="6142382"/>
            <a:ext cx="5300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sp>
        <p:nvSpPr>
          <p:cNvPr id="6" name="Undertitel 2">
            <a:extLst>
              <a:ext uri="{FF2B5EF4-FFF2-40B4-BE49-F238E27FC236}">
                <a16:creationId xmlns:a16="http://schemas.microsoft.com/office/drawing/2014/main" id="{E56C1017-AEC0-45F1-91FE-FC44400CB3CF}"/>
              </a:ext>
            </a:extLst>
          </p:cNvPr>
          <p:cNvSpPr txBox="1">
            <a:spLocks/>
          </p:cNvSpPr>
          <p:nvPr/>
        </p:nvSpPr>
        <p:spPr>
          <a:xfrm>
            <a:off x="2799644" y="6142382"/>
            <a:ext cx="9036273" cy="61604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  <a:p>
            <a:pPr marL="0" indent="0" algn="r">
              <a:buNone/>
            </a:pPr>
            <a:r>
              <a:rPr lang="da-DK" sz="1900" b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tokeagerschou.dk</a:t>
            </a:r>
            <a:r>
              <a:rPr lang="da-DK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32535BD8-7063-480E-850C-9834AF31F4C6}"/>
              </a:ext>
            </a:extLst>
          </p:cNvPr>
          <p:cNvSpPr txBox="1"/>
          <p:nvPr/>
        </p:nvSpPr>
        <p:spPr>
          <a:xfrm>
            <a:off x="2799644" y="857956"/>
            <a:ext cx="2663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b="1" dirty="0">
                <a:latin typeface="Calibri" panose="020F0502020204030204" pitchFamily="34" charset="0"/>
                <a:cs typeface="Calibri" panose="020F0502020204030204" pitchFamily="34" charset="0"/>
              </a:rPr>
              <a:t>Ved planlægning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2293B7D5-885B-4D56-A428-7BE1AC4EA023}"/>
              </a:ext>
            </a:extLst>
          </p:cNvPr>
          <p:cNvSpPr txBox="1"/>
          <p:nvPr/>
        </p:nvSpPr>
        <p:spPr>
          <a:xfrm>
            <a:off x="3135006" y="1772356"/>
            <a:ext cx="65960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Øje for:</a:t>
            </a:r>
          </a:p>
          <a:p>
            <a:endParaRPr lang="da-DK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Hverdagens traditioner og ritualer</a:t>
            </a:r>
          </a:p>
          <a:p>
            <a:pPr marL="285750" indent="-285750">
              <a:buFontTx/>
              <a:buChar char="-"/>
            </a:pPr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Tilbagevendende begivenheder</a:t>
            </a:r>
          </a:p>
          <a:p>
            <a:pPr marL="285750" indent="-285750">
              <a:buFontTx/>
              <a:buChar char="-"/>
            </a:pPr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Morgendagens glæde</a:t>
            </a:r>
          </a:p>
          <a:p>
            <a:pPr marL="285750" indent="-285750">
              <a:buFontTx/>
              <a:buChar char="-"/>
            </a:pPr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Krydsorganisering</a:t>
            </a:r>
          </a:p>
          <a:p>
            <a:pPr marL="285750" indent="-285750">
              <a:buFontTx/>
              <a:buChar char="-"/>
            </a:pPr>
            <a:r>
              <a:rPr lang="da-DK" sz="2000" b="1" dirty="0">
                <a:latin typeface="Calibri" panose="020F0502020204030204" pitchFamily="34" charset="0"/>
                <a:cs typeface="Calibri" panose="020F0502020204030204" pitchFamily="34" charset="0"/>
              </a:rPr>
              <a:t>Support – support –support - </a:t>
            </a:r>
            <a:r>
              <a:rPr lang="da-DK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pressure</a:t>
            </a:r>
            <a:endParaRPr lang="da-DK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da-DK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endParaRPr lang="da-DK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a-DK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05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2">
            <a:extLst>
              <a:ext uri="{FF2B5EF4-FFF2-40B4-BE49-F238E27FC236}">
                <a16:creationId xmlns:a16="http://schemas.microsoft.com/office/drawing/2014/main" id="{9D6855A5-0EDF-49C3-A23B-54A0A6DFD0C4}"/>
              </a:ext>
            </a:extLst>
          </p:cNvPr>
          <p:cNvSpPr txBox="1">
            <a:spLocks/>
          </p:cNvSpPr>
          <p:nvPr/>
        </p:nvSpPr>
        <p:spPr>
          <a:xfrm>
            <a:off x="2799644" y="6142382"/>
            <a:ext cx="9036273" cy="61604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  <a:p>
            <a:pPr marL="0" indent="0" algn="r">
              <a:buNone/>
            </a:pPr>
            <a:r>
              <a:rPr lang="da-DK" sz="1900" b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tokeagerschou.dk</a:t>
            </a:r>
            <a:r>
              <a:rPr lang="da-DK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3B8D6AF0-1317-4D73-B7A8-4DF3DA8B3394}"/>
              </a:ext>
            </a:extLst>
          </p:cNvPr>
          <p:cNvSpPr txBox="1"/>
          <p:nvPr/>
        </p:nvSpPr>
        <p:spPr>
          <a:xfrm>
            <a:off x="1996069" y="713678"/>
            <a:ext cx="764973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/>
              <a:t>Kulturforslag:</a:t>
            </a:r>
          </a:p>
          <a:p>
            <a:endParaRPr lang="da-DK" sz="2800" b="1" dirty="0"/>
          </a:p>
          <a:p>
            <a:pPr marL="457200" indent="-457200">
              <a:buAutoNum type="arabicPeriod"/>
            </a:pPr>
            <a:r>
              <a:rPr lang="da-DK" sz="2000" b="1" dirty="0"/>
              <a:t>Hvordan skal en elev/eleverne modtages</a:t>
            </a:r>
          </a:p>
          <a:p>
            <a:pPr marL="457200" indent="-457200">
              <a:buAutoNum type="arabicPeriod"/>
            </a:pPr>
            <a:endParaRPr lang="da-DK" sz="2000" b="1" dirty="0"/>
          </a:p>
          <a:p>
            <a:pPr marL="457200" indent="-457200">
              <a:buAutoNum type="arabicPeriod"/>
            </a:pPr>
            <a:endParaRPr lang="da-DK" sz="2000" b="1" dirty="0"/>
          </a:p>
          <a:p>
            <a:pPr marL="457200" indent="-457200">
              <a:buAutoNum type="arabicPeriod"/>
            </a:pPr>
            <a:r>
              <a:rPr lang="da-DK" sz="2000" b="1" dirty="0"/>
              <a:t>Hvordan siger man farvel og god vind til en elev/elever</a:t>
            </a:r>
          </a:p>
          <a:p>
            <a:pPr marL="457200" indent="-457200">
              <a:buAutoNum type="arabicPeriod"/>
            </a:pPr>
            <a:endParaRPr lang="da-DK" sz="2000" b="1" dirty="0"/>
          </a:p>
          <a:p>
            <a:pPr marL="457200" indent="-457200">
              <a:buAutoNum type="arabicPeriod"/>
            </a:pPr>
            <a:endParaRPr lang="da-DK" sz="2000" b="1" dirty="0"/>
          </a:p>
          <a:p>
            <a:r>
              <a:rPr lang="da-DK" sz="2000" b="1" dirty="0"/>
              <a:t>Diskuterer og stil forslag på mail til opsamling i ledelsen.</a:t>
            </a:r>
          </a:p>
          <a:p>
            <a:endParaRPr lang="da-DK" sz="2000" b="1" dirty="0"/>
          </a:p>
          <a:p>
            <a:r>
              <a:rPr lang="da-DK" sz="2000" b="1" dirty="0"/>
              <a:t>Ét bud til plenum.</a:t>
            </a:r>
          </a:p>
        </p:txBody>
      </p:sp>
    </p:spTree>
    <p:extLst>
      <p:ext uri="{BB962C8B-B14F-4D97-AF65-F5344CB8AC3E}">
        <p14:creationId xmlns:p14="http://schemas.microsoft.com/office/powerpoint/2010/main" val="2551698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2">
            <a:extLst>
              <a:ext uri="{FF2B5EF4-FFF2-40B4-BE49-F238E27FC236}">
                <a16:creationId xmlns:a16="http://schemas.microsoft.com/office/drawing/2014/main" id="{9D6855A5-0EDF-49C3-A23B-54A0A6DFD0C4}"/>
              </a:ext>
            </a:extLst>
          </p:cNvPr>
          <p:cNvSpPr txBox="1">
            <a:spLocks/>
          </p:cNvSpPr>
          <p:nvPr/>
        </p:nvSpPr>
        <p:spPr>
          <a:xfrm>
            <a:off x="2799644" y="6142382"/>
            <a:ext cx="9036273" cy="61604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  <a:p>
            <a:pPr marL="0" indent="0" algn="r">
              <a:buNone/>
            </a:pPr>
            <a:r>
              <a:rPr lang="da-DK" sz="1900" b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tokeagerschou.dk</a:t>
            </a:r>
            <a:r>
              <a:rPr lang="da-DK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921C77E8-6405-4D43-97F1-50B9A7752394}"/>
              </a:ext>
            </a:extLst>
          </p:cNvPr>
          <p:cNvSpPr txBox="1"/>
          <p:nvPr/>
        </p:nvSpPr>
        <p:spPr>
          <a:xfrm>
            <a:off x="2159306" y="936435"/>
            <a:ext cx="684147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 </a:t>
            </a:r>
          </a:p>
          <a:p>
            <a:r>
              <a:rPr lang="da-DK" i="1" dirty="0"/>
              <a:t>”Hvis dine handlinger inspirerer andre til </a:t>
            </a:r>
          </a:p>
          <a:p>
            <a:r>
              <a:rPr lang="da-DK" i="1" dirty="0"/>
              <a:t>at drømme mere, </a:t>
            </a:r>
          </a:p>
          <a:p>
            <a:r>
              <a:rPr lang="da-DK" i="1" dirty="0"/>
              <a:t>lære mere, </a:t>
            </a:r>
          </a:p>
          <a:p>
            <a:r>
              <a:rPr lang="da-DK" i="1" dirty="0"/>
              <a:t>gøre mere og </a:t>
            </a:r>
          </a:p>
          <a:p>
            <a:r>
              <a:rPr lang="da-DK" i="1" dirty="0"/>
              <a:t>blive mere, er du en leder.”</a:t>
            </a:r>
          </a:p>
          <a:p>
            <a:endParaRPr lang="da-DK" dirty="0"/>
          </a:p>
          <a:p>
            <a:r>
              <a:rPr lang="da-DK" dirty="0"/>
              <a:t>John Quincy Adams – 1767 – 1848 - USA's 6. Præsident.  </a:t>
            </a:r>
          </a:p>
          <a:p>
            <a:endParaRPr lang="da-DK" sz="2800" b="1" dirty="0"/>
          </a:p>
          <a:p>
            <a:endParaRPr lang="da-DK" sz="2800" b="1" dirty="0"/>
          </a:p>
          <a:p>
            <a:endParaRPr lang="da-DK" sz="2800" b="1" dirty="0"/>
          </a:p>
          <a:p>
            <a:endParaRPr lang="da-DK" sz="2800" b="1" dirty="0"/>
          </a:p>
          <a:p>
            <a:endParaRPr lang="da-DK" sz="2800" b="1" dirty="0"/>
          </a:p>
          <a:p>
            <a:endParaRPr lang="da-DK" sz="2800" b="1" dirty="0"/>
          </a:p>
        </p:txBody>
      </p:sp>
    </p:spTree>
    <p:extLst>
      <p:ext uri="{BB962C8B-B14F-4D97-AF65-F5344CB8AC3E}">
        <p14:creationId xmlns:p14="http://schemas.microsoft.com/office/powerpoint/2010/main" val="3146251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2">
            <a:extLst>
              <a:ext uri="{FF2B5EF4-FFF2-40B4-BE49-F238E27FC236}">
                <a16:creationId xmlns:a16="http://schemas.microsoft.com/office/drawing/2014/main" id="{9D6855A5-0EDF-49C3-A23B-54A0A6DFD0C4}"/>
              </a:ext>
            </a:extLst>
          </p:cNvPr>
          <p:cNvSpPr txBox="1">
            <a:spLocks/>
          </p:cNvSpPr>
          <p:nvPr/>
        </p:nvSpPr>
        <p:spPr>
          <a:xfrm>
            <a:off x="2799644" y="6142382"/>
            <a:ext cx="9036273" cy="61604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  <a:p>
            <a:pPr marL="0" indent="0" algn="r">
              <a:buNone/>
            </a:pPr>
            <a:r>
              <a:rPr lang="da-DK" sz="1900" b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tokeagerschou.dk</a:t>
            </a:r>
            <a:r>
              <a:rPr lang="da-DK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921C77E8-6405-4D43-97F1-50B9A7752394}"/>
              </a:ext>
            </a:extLst>
          </p:cNvPr>
          <p:cNvSpPr txBox="1"/>
          <p:nvPr/>
        </p:nvSpPr>
        <p:spPr>
          <a:xfrm>
            <a:off x="2589212" y="706057"/>
            <a:ext cx="863876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/>
              <a:t>Litteratur:</a:t>
            </a:r>
          </a:p>
          <a:p>
            <a:endParaRPr lang="da-DK" sz="2800" b="1" dirty="0"/>
          </a:p>
          <a:p>
            <a:r>
              <a:rPr lang="da-DK" sz="2400" dirty="0"/>
              <a:t>Jan Tønnesvang &amp; Maria S. Ovesen:</a:t>
            </a:r>
          </a:p>
          <a:p>
            <a:r>
              <a:rPr lang="da-DK" sz="2400" dirty="0"/>
              <a:t>Psykologisk Ilt i pædagogiske og organisatorisk arbejde</a:t>
            </a:r>
          </a:p>
          <a:p>
            <a:r>
              <a:rPr lang="da-DK" sz="2400" dirty="0"/>
              <a:t>(KLIM)</a:t>
            </a:r>
          </a:p>
          <a:p>
            <a:endParaRPr lang="da-DK" sz="2400" dirty="0"/>
          </a:p>
          <a:p>
            <a:r>
              <a:rPr lang="da-DK" sz="2400" dirty="0"/>
              <a:t>Elin Poulsen:</a:t>
            </a:r>
          </a:p>
          <a:p>
            <a:r>
              <a:rPr lang="da-DK" sz="2400" dirty="0"/>
              <a:t>Sammen om et fagsprog -  Kvalificeret selvbestemmelse som pædagogisk platform</a:t>
            </a:r>
          </a:p>
          <a:p>
            <a:r>
              <a:rPr lang="da-DK" sz="2400" dirty="0"/>
              <a:t>(KLIM)</a:t>
            </a:r>
            <a:endParaRPr lang="da-DK" sz="2800" b="1" dirty="0"/>
          </a:p>
          <a:p>
            <a:endParaRPr lang="da-DK" sz="2800" b="1" dirty="0"/>
          </a:p>
          <a:p>
            <a:endParaRPr lang="da-DK" sz="2800" b="1" dirty="0"/>
          </a:p>
        </p:txBody>
      </p:sp>
    </p:spTree>
    <p:extLst>
      <p:ext uri="{BB962C8B-B14F-4D97-AF65-F5344CB8AC3E}">
        <p14:creationId xmlns:p14="http://schemas.microsoft.com/office/powerpoint/2010/main" val="3985283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C3CC01-8431-4269-A123-987FEA32A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400" dirty="0"/>
              <a:t>https://www.tokeagerschou.dk/oplg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9445F57-A41E-42CE-A162-3CED1E1CE9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3886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697C4BCC-C128-4AFA-BE1F-74D370490EDB}"/>
              </a:ext>
            </a:extLst>
          </p:cNvPr>
          <p:cNvSpPr txBox="1">
            <a:spLocks/>
          </p:cNvSpPr>
          <p:nvPr/>
        </p:nvSpPr>
        <p:spPr>
          <a:xfrm>
            <a:off x="2920517" y="6142382"/>
            <a:ext cx="8915399" cy="61604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Char char=""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da-DK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2"/>
              </a:rPr>
              <a:t>tokeagerschou.dk</a:t>
            </a:r>
            <a:r>
              <a:rPr kumimoji="0" lang="da-DK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9E54BA27-C1E1-4B96-8752-3B7A40D87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074" y="914401"/>
            <a:ext cx="7708739" cy="5396117"/>
          </a:xfrm>
          <a:prstGeom prst="rect">
            <a:avLst/>
          </a:prstGeom>
        </p:spPr>
      </p:pic>
      <p:sp>
        <p:nvSpPr>
          <p:cNvPr id="16" name="Tekstfelt 15">
            <a:extLst>
              <a:ext uri="{FF2B5EF4-FFF2-40B4-BE49-F238E27FC236}">
                <a16:creationId xmlns:a16="http://schemas.microsoft.com/office/drawing/2014/main" id="{F255CD23-DB8B-4091-A42C-A57BD00E6217}"/>
              </a:ext>
            </a:extLst>
          </p:cNvPr>
          <p:cNvSpPr txBox="1"/>
          <p:nvPr/>
        </p:nvSpPr>
        <p:spPr>
          <a:xfrm>
            <a:off x="2920517" y="362816"/>
            <a:ext cx="6010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Intro teamarbejde og øvelse</a:t>
            </a:r>
          </a:p>
        </p:txBody>
      </p:sp>
    </p:spTree>
    <p:extLst>
      <p:ext uri="{BB962C8B-B14F-4D97-AF65-F5344CB8AC3E}">
        <p14:creationId xmlns:p14="http://schemas.microsoft.com/office/powerpoint/2010/main" val="422387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2">
            <a:extLst>
              <a:ext uri="{FF2B5EF4-FFF2-40B4-BE49-F238E27FC236}">
                <a16:creationId xmlns:a16="http://schemas.microsoft.com/office/drawing/2014/main" id="{9D6855A5-0EDF-49C3-A23B-54A0A6DFD0C4}"/>
              </a:ext>
            </a:extLst>
          </p:cNvPr>
          <p:cNvSpPr txBox="1">
            <a:spLocks/>
          </p:cNvSpPr>
          <p:nvPr/>
        </p:nvSpPr>
        <p:spPr>
          <a:xfrm>
            <a:off x="2799644" y="6142382"/>
            <a:ext cx="9036273" cy="61604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  <a:p>
            <a:pPr marL="0" indent="0" algn="r">
              <a:buNone/>
            </a:pPr>
            <a:r>
              <a:rPr lang="da-DK" sz="1900" b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tokeagerschou.dk</a:t>
            </a:r>
            <a:r>
              <a:rPr lang="da-DK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921C77E8-6405-4D43-97F1-50B9A7752394}"/>
              </a:ext>
            </a:extLst>
          </p:cNvPr>
          <p:cNvSpPr txBox="1"/>
          <p:nvPr/>
        </p:nvSpPr>
        <p:spPr>
          <a:xfrm>
            <a:off x="2626822" y="1263535"/>
            <a:ext cx="18473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a-DK" sz="2800" b="1" dirty="0"/>
          </a:p>
          <a:p>
            <a:endParaRPr lang="da-DK" sz="2800" b="1" dirty="0"/>
          </a:p>
          <a:p>
            <a:endParaRPr lang="da-DK" sz="2800" b="1" dirty="0"/>
          </a:p>
          <a:p>
            <a:endParaRPr lang="da-DK" sz="2800" b="1" dirty="0"/>
          </a:p>
          <a:p>
            <a:endParaRPr lang="da-DK" sz="2800" b="1" dirty="0"/>
          </a:p>
          <a:p>
            <a:endParaRPr lang="da-DK" sz="2800" b="1" dirty="0"/>
          </a:p>
        </p:txBody>
      </p:sp>
      <p:pic>
        <p:nvPicPr>
          <p:cNvPr id="5" name="Billede 4" descr="Et billede, der indeholder sidder, mand, person, gulv&#10;&#10;Automatisk genereret beskrivelse">
            <a:extLst>
              <a:ext uri="{FF2B5EF4-FFF2-40B4-BE49-F238E27FC236}">
                <a16:creationId xmlns:a16="http://schemas.microsoft.com/office/drawing/2014/main" id="{DEC8F06B-82B5-4539-9490-367E5DA13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507" y="184633"/>
            <a:ext cx="34773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86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2">
            <a:extLst>
              <a:ext uri="{FF2B5EF4-FFF2-40B4-BE49-F238E27FC236}">
                <a16:creationId xmlns:a16="http://schemas.microsoft.com/office/drawing/2014/main" id="{9D6855A5-0EDF-49C3-A23B-54A0A6DFD0C4}"/>
              </a:ext>
            </a:extLst>
          </p:cNvPr>
          <p:cNvSpPr txBox="1">
            <a:spLocks/>
          </p:cNvSpPr>
          <p:nvPr/>
        </p:nvSpPr>
        <p:spPr>
          <a:xfrm>
            <a:off x="2799644" y="6142382"/>
            <a:ext cx="9036273" cy="61604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  <a:p>
            <a:pPr marL="0" indent="0" algn="r">
              <a:buNone/>
            </a:pPr>
            <a:r>
              <a:rPr lang="da-DK" sz="1900" b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tokeagerschou.dk</a:t>
            </a:r>
            <a:r>
              <a:rPr lang="da-DK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94AA8B7E-2A7A-4B9C-9415-FBE8C5EC4204}"/>
              </a:ext>
            </a:extLst>
          </p:cNvPr>
          <p:cNvSpPr txBox="1"/>
          <p:nvPr/>
        </p:nvSpPr>
        <p:spPr>
          <a:xfrm>
            <a:off x="2206353" y="1890662"/>
            <a:ext cx="899797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b="1" dirty="0"/>
              <a:t>Øvelse 1:</a:t>
            </a:r>
          </a:p>
          <a:p>
            <a:r>
              <a:rPr lang="da-DK" sz="2400" b="1" dirty="0"/>
              <a:t>Tag en runde og interviewe hinanden ud fra spørgsmålene:</a:t>
            </a:r>
          </a:p>
          <a:p>
            <a:endParaRPr lang="da-DK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b="1" dirty="0"/>
              <a:t>Hvad driver værket for dig?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a-DK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b="1" dirty="0"/>
              <a:t>Hvordan passer opgaverne her så til det?</a:t>
            </a:r>
          </a:p>
        </p:txBody>
      </p:sp>
    </p:spTree>
    <p:extLst>
      <p:ext uri="{BB962C8B-B14F-4D97-AF65-F5344CB8AC3E}">
        <p14:creationId xmlns:p14="http://schemas.microsoft.com/office/powerpoint/2010/main" val="3174339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A035489-770A-481C-9998-C15CBDECD9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6733" y="705718"/>
            <a:ext cx="5088565" cy="3528391"/>
          </a:xfrm>
        </p:spPr>
        <p:txBody>
          <a:bodyPr/>
          <a:lstStyle/>
          <a:p>
            <a:pPr>
              <a:buNone/>
            </a:pPr>
            <a:r>
              <a:rPr lang="da-DK" sz="4400" dirty="0">
                <a:solidFill>
                  <a:schemeClr val="tx1"/>
                </a:solidFill>
                <a:latin typeface="Calibri Light" panose="020F0302020204030204" pitchFamily="34" charset="0"/>
              </a:rPr>
              <a:t>KvaS</a:t>
            </a:r>
            <a:endParaRPr lang="da-DK" sz="28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>
              <a:buNone/>
            </a:pPr>
            <a:endParaRPr lang="da-DK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sz="2800" dirty="0">
                <a:solidFill>
                  <a:schemeClr val="tx1"/>
                </a:solidFill>
                <a:latin typeface="Calibri" panose="020F0502020204030204" pitchFamily="34" charset="0"/>
              </a:rPr>
              <a:t>Afdækker menneskets tilværelseskompetencer og de betingelser, der har indvirkning på menneskets dannelsesudvikling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CED4AF8F-D370-4300-A583-CD84B19A93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6093" y="707298"/>
            <a:ext cx="5088565" cy="3528391"/>
          </a:xfrm>
        </p:spPr>
        <p:txBody>
          <a:bodyPr/>
          <a:lstStyle/>
          <a:p>
            <a:pPr>
              <a:buNone/>
            </a:pPr>
            <a:r>
              <a:rPr lang="da-DK" sz="4400" dirty="0">
                <a:solidFill>
                  <a:schemeClr val="tx1"/>
                </a:solidFill>
                <a:latin typeface="Calibri Light" panose="020F0302020204030204" pitchFamily="34" charset="0"/>
              </a:rPr>
              <a:t>Vital</a:t>
            </a:r>
          </a:p>
          <a:p>
            <a:pPr>
              <a:buNone/>
            </a:pPr>
            <a:endParaRPr lang="da-DK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sz="2800" dirty="0">
                <a:solidFill>
                  <a:schemeClr val="tx1"/>
                </a:solidFill>
                <a:latin typeface="Calibri" panose="020F0502020204030204" pitchFamily="34" charset="0"/>
              </a:rPr>
              <a:t>Afdækker menneskets grundlæggende behov og de relationer og miljøer, der vitaliserer disse</a:t>
            </a:r>
          </a:p>
          <a:p>
            <a:endParaRPr lang="da-DK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48067344-5FA0-409B-9067-096EBAF808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366" y="467343"/>
            <a:ext cx="1837815" cy="1295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079BAC80-990C-41A5-B013-58EA423A75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365" y="468922"/>
            <a:ext cx="1837815" cy="12958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CC158195-8C0A-4B7D-9CD7-EEFA9B99FA8E}"/>
              </a:ext>
            </a:extLst>
          </p:cNvPr>
          <p:cNvSpPr/>
          <p:nvPr/>
        </p:nvSpPr>
        <p:spPr>
          <a:xfrm>
            <a:off x="2086872" y="4571077"/>
            <a:ext cx="82661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900"/>
              </a:spcAft>
            </a:pPr>
            <a:r>
              <a:rPr lang="da-DK" sz="2800" dirty="0">
                <a:solidFill>
                  <a:schemeClr val="tx1"/>
                </a:solidFill>
                <a:latin typeface="Calibri" panose="020F0502020204030204" pitchFamily="34" charset="0"/>
              </a:rPr>
              <a:t>KvaS-Vital giver et perspektiv på behov og kompetencer</a:t>
            </a: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C56F7D47-306A-4648-A98D-47425D70A319}"/>
              </a:ext>
            </a:extLst>
          </p:cNvPr>
          <p:cNvSpPr txBox="1">
            <a:spLocks/>
          </p:cNvSpPr>
          <p:nvPr/>
        </p:nvSpPr>
        <p:spPr>
          <a:xfrm>
            <a:off x="4295800" y="5094297"/>
            <a:ext cx="3848317" cy="1105175"/>
          </a:xfrm>
          <a:prstGeom prst="rect">
            <a:avLst/>
          </a:prstGeom>
          <a:ln w="19050">
            <a:noFill/>
          </a:ln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a-DK" sz="2400" i="1" dirty="0">
                <a:solidFill>
                  <a:schemeClr val="accent5"/>
                </a:solidFill>
                <a:latin typeface="Calibri" panose="020F0502020204030204" pitchFamily="34" charset="0"/>
              </a:rPr>
              <a:t>Behov er det, der driver os</a:t>
            </a:r>
          </a:p>
          <a:p>
            <a:pPr marL="0" indent="0" algn="ctr">
              <a:buNone/>
            </a:pPr>
            <a:r>
              <a:rPr lang="da-DK" sz="2400" i="1" dirty="0">
                <a:solidFill>
                  <a:schemeClr val="accent5"/>
                </a:solidFill>
                <a:latin typeface="Calibri" panose="020F0502020204030204" pitchFamily="34" charset="0"/>
              </a:rPr>
              <a:t>Kompetencer er det, vi kan</a:t>
            </a:r>
          </a:p>
        </p:txBody>
      </p:sp>
    </p:spTree>
    <p:extLst>
      <p:ext uri="{BB962C8B-B14F-4D97-AF65-F5344CB8AC3E}">
        <p14:creationId xmlns:p14="http://schemas.microsoft.com/office/powerpoint/2010/main" val="1478372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>
            <a:extLst>
              <a:ext uri="{FF2B5EF4-FFF2-40B4-BE49-F238E27FC236}">
                <a16:creationId xmlns:a16="http://schemas.microsoft.com/office/drawing/2014/main" id="{F7F1FC53-F9AB-4037-9132-73993672AA9B}"/>
              </a:ext>
            </a:extLst>
          </p:cNvPr>
          <p:cNvGrpSpPr/>
          <p:nvPr/>
        </p:nvGrpSpPr>
        <p:grpSpPr>
          <a:xfrm>
            <a:off x="624115" y="116114"/>
            <a:ext cx="11146972" cy="6741886"/>
            <a:chOff x="1703512" y="260648"/>
            <a:chExt cx="8591850" cy="6443889"/>
          </a:xfrm>
        </p:grpSpPr>
        <p:pic>
          <p:nvPicPr>
            <p:cNvPr id="3" name="Billede 2">
              <a:extLst>
                <a:ext uri="{FF2B5EF4-FFF2-40B4-BE49-F238E27FC236}">
                  <a16:creationId xmlns:a16="http://schemas.microsoft.com/office/drawing/2014/main" id="{5CAB59DF-E109-45AA-A07A-529EFC1C5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3512" y="260648"/>
              <a:ext cx="8591850" cy="64438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70134E1F-4692-4B54-9601-3D3E0161D2EE}"/>
                </a:ext>
              </a:extLst>
            </p:cNvPr>
            <p:cNvSpPr/>
            <p:nvPr/>
          </p:nvSpPr>
          <p:spPr>
            <a:xfrm>
              <a:off x="1703512" y="260648"/>
              <a:ext cx="2232248" cy="36004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a-DK" dirty="0">
                  <a:solidFill>
                    <a:schemeClr val="accent6">
                      <a:lumMod val="50000"/>
                    </a:schemeClr>
                  </a:solidFill>
                </a:rPr>
                <a:t>Vitaliseringsmodellen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2208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dsholder til indhold 5">
            <a:extLst>
              <a:ext uri="{FF2B5EF4-FFF2-40B4-BE49-F238E27FC236}">
                <a16:creationId xmlns:a16="http://schemas.microsoft.com/office/drawing/2014/main" id="{C14A970F-1D02-4124-9EDA-8937677697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7200" y="32656"/>
            <a:ext cx="9100456" cy="6825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9715493"/>
      </p:ext>
    </p:extLst>
  </p:cSld>
  <p:clrMapOvr>
    <a:masterClrMapping/>
  </p:clrMapOvr>
</p:sld>
</file>

<file path=ppt/theme/theme1.xml><?xml version="1.0" encoding="utf-8"?>
<a:theme xmlns:a="http://schemas.openxmlformats.org/drawingml/2006/main" name="Visk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923</Words>
  <Application>Microsoft Office PowerPoint</Application>
  <PresentationFormat>Widescreen</PresentationFormat>
  <Paragraphs>263</Paragraphs>
  <Slides>24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Wingdings 3</vt:lpstr>
      <vt:lpstr>Visk</vt:lpstr>
      <vt:lpstr>Office-tema</vt:lpstr>
      <vt:lpstr>PowerPoint-præsentation</vt:lpstr>
      <vt:lpstr>PowerPoint-præsentation</vt:lpstr>
      <vt:lpstr>https://www.tokeagerschou.dk/oplg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To perspektiver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Kriterier for aktiviteter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Toke Agerschou</dc:creator>
  <cp:lastModifiedBy>Toke Agerschou</cp:lastModifiedBy>
  <cp:revision>1</cp:revision>
  <cp:lastPrinted>2019-05-26T08:13:56Z</cp:lastPrinted>
  <dcterms:created xsi:type="dcterms:W3CDTF">2019-05-24T19:39:35Z</dcterms:created>
  <dcterms:modified xsi:type="dcterms:W3CDTF">2019-05-27T11:21:09Z</dcterms:modified>
</cp:coreProperties>
</file>